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9" r:id="rId2"/>
    <p:sldId id="381" r:id="rId3"/>
    <p:sldId id="274" r:id="rId4"/>
    <p:sldId id="275" r:id="rId5"/>
    <p:sldId id="258" r:id="rId6"/>
    <p:sldId id="272" r:id="rId7"/>
    <p:sldId id="261" r:id="rId8"/>
    <p:sldId id="315" r:id="rId9"/>
    <p:sldId id="314" r:id="rId10"/>
    <p:sldId id="289" r:id="rId11"/>
    <p:sldId id="290" r:id="rId12"/>
    <p:sldId id="291" r:id="rId13"/>
    <p:sldId id="383" r:id="rId14"/>
    <p:sldId id="263" r:id="rId15"/>
    <p:sldId id="293" r:id="rId16"/>
    <p:sldId id="292" r:id="rId17"/>
    <p:sldId id="294" r:id="rId18"/>
    <p:sldId id="264" r:id="rId19"/>
    <p:sldId id="295" r:id="rId20"/>
    <p:sldId id="265" r:id="rId21"/>
    <p:sldId id="266" r:id="rId22"/>
    <p:sldId id="384" r:id="rId23"/>
    <p:sldId id="301" r:id="rId24"/>
    <p:sldId id="267" r:id="rId25"/>
    <p:sldId id="269" r:id="rId26"/>
    <p:sldId id="299" r:id="rId27"/>
    <p:sldId id="302" r:id="rId28"/>
    <p:sldId id="303" r:id="rId29"/>
    <p:sldId id="300" r:id="rId30"/>
    <p:sldId id="304" r:id="rId31"/>
    <p:sldId id="390" r:id="rId32"/>
    <p:sldId id="305" r:id="rId33"/>
    <p:sldId id="306" r:id="rId34"/>
    <p:sldId id="307" r:id="rId35"/>
    <p:sldId id="391" r:id="rId36"/>
    <p:sldId id="385" r:id="rId37"/>
    <p:sldId id="270" r:id="rId38"/>
    <p:sldId id="310" r:id="rId39"/>
    <p:sldId id="312" r:id="rId40"/>
    <p:sldId id="309" r:id="rId41"/>
    <p:sldId id="311" r:id="rId42"/>
    <p:sldId id="268" r:id="rId43"/>
    <p:sldId id="313" r:id="rId44"/>
    <p:sldId id="386" r:id="rId45"/>
    <p:sldId id="387" r:id="rId46"/>
    <p:sldId id="388" r:id="rId47"/>
    <p:sldId id="277" r:id="rId48"/>
    <p:sldId id="389" r:id="rId49"/>
    <p:sldId id="271" r:id="rId50"/>
    <p:sldId id="283" r:id="rId51"/>
    <p:sldId id="28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89" autoAdjust="0"/>
    <p:restoredTop sz="86682"/>
  </p:normalViewPr>
  <p:slideViewPr>
    <p:cSldViewPr snapToGrid="0">
      <p:cViewPr varScale="1">
        <p:scale>
          <a:sx n="196" d="100"/>
          <a:sy n="196" d="100"/>
        </p:scale>
        <p:origin x="2360" y="16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1"/>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2-B02A-5C43-95B1-92A12F7B9586}"/>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C38D-B34E-BB69-7C4027709352}"/>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3-B02A-5C43-95B1-92A12F7B9586}"/>
              </c:ext>
            </c:extLst>
          </c:dPt>
          <c:cat>
            <c:strRef>
              <c:f>Sheet1!$A$2:$A$4</c:f>
              <c:strCache>
                <c:ptCount val="3"/>
                <c:pt idx="0">
                  <c:v>Core functionalities</c:v>
                </c:pt>
                <c:pt idx="1">
                  <c:v>Additional functionalities</c:v>
                </c:pt>
                <c:pt idx="2">
                  <c:v>Teamwork quality</c:v>
                </c:pt>
              </c:strCache>
            </c:strRef>
          </c:cat>
          <c:val>
            <c:numRef>
              <c:f>Sheet1!$B$2:$B$4</c:f>
              <c:numCache>
                <c:formatCode>General</c:formatCode>
                <c:ptCount val="3"/>
                <c:pt idx="0">
                  <c:v>20</c:v>
                </c:pt>
                <c:pt idx="1">
                  <c:v>8</c:v>
                </c:pt>
                <c:pt idx="2">
                  <c:v>4</c:v>
                </c:pt>
              </c:numCache>
            </c:numRef>
          </c:val>
          <c:extLst>
            <c:ext xmlns:c16="http://schemas.microsoft.com/office/drawing/2014/chart" uri="{C3380CC4-5D6E-409C-BE32-E72D297353CC}">
              <c16:uniqueId val="{00000000-B02A-5C43-95B1-92A12F7B958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Palatino Linotype" panose="02040502050505030304" pitchFamily="18" charset="0"/>
              <a:ea typeface="+mn-ea"/>
              <a:cs typeface="+mn-cs"/>
            </a:defRPr>
          </a:pPr>
          <a:endParaRPr lang="en-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C4B3FE-0320-8142-8396-5C3025C019EC}" type="datetimeFigureOut">
              <a:rPr lang="en-IT" smtClean="0"/>
              <a:t>21/02/22</a:t>
            </a:fld>
            <a:endParaRPr lang="en-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0F43FB-3F33-3F4B-9768-2FBED988F992}" type="slidenum">
              <a:rPr lang="en-IT" smtClean="0"/>
              <a:t>‹#›</a:t>
            </a:fld>
            <a:endParaRPr lang="en-IT"/>
          </a:p>
        </p:txBody>
      </p:sp>
    </p:spTree>
    <p:extLst>
      <p:ext uri="{BB962C8B-B14F-4D97-AF65-F5344CB8AC3E}">
        <p14:creationId xmlns:p14="http://schemas.microsoft.com/office/powerpoint/2010/main" val="929496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a:t>
            </a:fld>
            <a:endParaRPr lang="en-IT"/>
          </a:p>
        </p:txBody>
      </p:sp>
    </p:spTree>
    <p:extLst>
      <p:ext uri="{BB962C8B-B14F-4D97-AF65-F5344CB8AC3E}">
        <p14:creationId xmlns:p14="http://schemas.microsoft.com/office/powerpoint/2010/main" val="3010581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11</a:t>
            </a:fld>
            <a:endParaRPr lang="en-IT"/>
          </a:p>
        </p:txBody>
      </p:sp>
    </p:spTree>
    <p:extLst>
      <p:ext uri="{BB962C8B-B14F-4D97-AF65-F5344CB8AC3E}">
        <p14:creationId xmlns:p14="http://schemas.microsoft.com/office/powerpoint/2010/main" val="1587274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12</a:t>
            </a:fld>
            <a:endParaRPr lang="en-IT"/>
          </a:p>
        </p:txBody>
      </p:sp>
    </p:spTree>
    <p:extLst>
      <p:ext uri="{BB962C8B-B14F-4D97-AF65-F5344CB8AC3E}">
        <p14:creationId xmlns:p14="http://schemas.microsoft.com/office/powerpoint/2010/main" val="1359391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14</a:t>
            </a:fld>
            <a:endParaRPr lang="en-IT"/>
          </a:p>
        </p:txBody>
      </p:sp>
    </p:spTree>
    <p:extLst>
      <p:ext uri="{BB962C8B-B14F-4D97-AF65-F5344CB8AC3E}">
        <p14:creationId xmlns:p14="http://schemas.microsoft.com/office/powerpoint/2010/main" val="2372534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15</a:t>
            </a:fld>
            <a:endParaRPr lang="en-IT"/>
          </a:p>
        </p:txBody>
      </p:sp>
    </p:spTree>
    <p:extLst>
      <p:ext uri="{BB962C8B-B14F-4D97-AF65-F5344CB8AC3E}">
        <p14:creationId xmlns:p14="http://schemas.microsoft.com/office/powerpoint/2010/main" val="2627439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16</a:t>
            </a:fld>
            <a:endParaRPr lang="en-IT"/>
          </a:p>
        </p:txBody>
      </p:sp>
    </p:spTree>
    <p:extLst>
      <p:ext uri="{BB962C8B-B14F-4D97-AF65-F5344CB8AC3E}">
        <p14:creationId xmlns:p14="http://schemas.microsoft.com/office/powerpoint/2010/main" val="3202239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17</a:t>
            </a:fld>
            <a:endParaRPr lang="en-IT"/>
          </a:p>
        </p:txBody>
      </p:sp>
    </p:spTree>
    <p:extLst>
      <p:ext uri="{BB962C8B-B14F-4D97-AF65-F5344CB8AC3E}">
        <p14:creationId xmlns:p14="http://schemas.microsoft.com/office/powerpoint/2010/main" val="2158694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18</a:t>
            </a:fld>
            <a:endParaRPr lang="en-IT"/>
          </a:p>
        </p:txBody>
      </p:sp>
    </p:spTree>
    <p:extLst>
      <p:ext uri="{BB962C8B-B14F-4D97-AF65-F5344CB8AC3E}">
        <p14:creationId xmlns:p14="http://schemas.microsoft.com/office/powerpoint/2010/main" val="2160009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19</a:t>
            </a:fld>
            <a:endParaRPr lang="en-IT"/>
          </a:p>
        </p:txBody>
      </p:sp>
    </p:spTree>
    <p:extLst>
      <p:ext uri="{BB962C8B-B14F-4D97-AF65-F5344CB8AC3E}">
        <p14:creationId xmlns:p14="http://schemas.microsoft.com/office/powerpoint/2010/main" val="3039963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20</a:t>
            </a:fld>
            <a:endParaRPr lang="en-IT"/>
          </a:p>
        </p:txBody>
      </p:sp>
    </p:spTree>
    <p:extLst>
      <p:ext uri="{BB962C8B-B14F-4D97-AF65-F5344CB8AC3E}">
        <p14:creationId xmlns:p14="http://schemas.microsoft.com/office/powerpoint/2010/main" val="433397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21</a:t>
            </a:fld>
            <a:endParaRPr lang="en-IT"/>
          </a:p>
        </p:txBody>
      </p:sp>
    </p:spTree>
    <p:extLst>
      <p:ext uri="{BB962C8B-B14F-4D97-AF65-F5344CB8AC3E}">
        <p14:creationId xmlns:p14="http://schemas.microsoft.com/office/powerpoint/2010/main" val="2513729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a:t>
            </a:fld>
            <a:endParaRPr lang="en-IT"/>
          </a:p>
        </p:txBody>
      </p:sp>
    </p:spTree>
    <p:extLst>
      <p:ext uri="{BB962C8B-B14F-4D97-AF65-F5344CB8AC3E}">
        <p14:creationId xmlns:p14="http://schemas.microsoft.com/office/powerpoint/2010/main" val="1929452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23</a:t>
            </a:fld>
            <a:endParaRPr lang="en-IT"/>
          </a:p>
        </p:txBody>
      </p:sp>
    </p:spTree>
    <p:extLst>
      <p:ext uri="{BB962C8B-B14F-4D97-AF65-F5344CB8AC3E}">
        <p14:creationId xmlns:p14="http://schemas.microsoft.com/office/powerpoint/2010/main" val="2371255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24</a:t>
            </a:fld>
            <a:endParaRPr lang="en-IT"/>
          </a:p>
        </p:txBody>
      </p:sp>
    </p:spTree>
    <p:extLst>
      <p:ext uri="{BB962C8B-B14F-4D97-AF65-F5344CB8AC3E}">
        <p14:creationId xmlns:p14="http://schemas.microsoft.com/office/powerpoint/2010/main" val="184632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25</a:t>
            </a:fld>
            <a:endParaRPr lang="en-IT"/>
          </a:p>
        </p:txBody>
      </p:sp>
    </p:spTree>
    <p:extLst>
      <p:ext uri="{BB962C8B-B14F-4D97-AF65-F5344CB8AC3E}">
        <p14:creationId xmlns:p14="http://schemas.microsoft.com/office/powerpoint/2010/main" val="469314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26</a:t>
            </a:fld>
            <a:endParaRPr lang="en-IT"/>
          </a:p>
        </p:txBody>
      </p:sp>
    </p:spTree>
    <p:extLst>
      <p:ext uri="{BB962C8B-B14F-4D97-AF65-F5344CB8AC3E}">
        <p14:creationId xmlns:p14="http://schemas.microsoft.com/office/powerpoint/2010/main" val="884318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27</a:t>
            </a:fld>
            <a:endParaRPr lang="en-IT"/>
          </a:p>
        </p:txBody>
      </p:sp>
    </p:spTree>
    <p:extLst>
      <p:ext uri="{BB962C8B-B14F-4D97-AF65-F5344CB8AC3E}">
        <p14:creationId xmlns:p14="http://schemas.microsoft.com/office/powerpoint/2010/main" val="769501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28</a:t>
            </a:fld>
            <a:endParaRPr lang="en-IT"/>
          </a:p>
        </p:txBody>
      </p:sp>
    </p:spTree>
    <p:extLst>
      <p:ext uri="{BB962C8B-B14F-4D97-AF65-F5344CB8AC3E}">
        <p14:creationId xmlns:p14="http://schemas.microsoft.com/office/powerpoint/2010/main" val="3342771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29</a:t>
            </a:fld>
            <a:endParaRPr lang="en-IT"/>
          </a:p>
        </p:txBody>
      </p:sp>
    </p:spTree>
    <p:extLst>
      <p:ext uri="{BB962C8B-B14F-4D97-AF65-F5344CB8AC3E}">
        <p14:creationId xmlns:p14="http://schemas.microsoft.com/office/powerpoint/2010/main" val="2649623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30</a:t>
            </a:fld>
            <a:endParaRPr lang="en-IT"/>
          </a:p>
        </p:txBody>
      </p:sp>
    </p:spTree>
    <p:extLst>
      <p:ext uri="{BB962C8B-B14F-4D97-AF65-F5344CB8AC3E}">
        <p14:creationId xmlns:p14="http://schemas.microsoft.com/office/powerpoint/2010/main" val="1286304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31</a:t>
            </a:fld>
            <a:endParaRPr lang="en-IT"/>
          </a:p>
        </p:txBody>
      </p:sp>
    </p:spTree>
    <p:extLst>
      <p:ext uri="{BB962C8B-B14F-4D97-AF65-F5344CB8AC3E}">
        <p14:creationId xmlns:p14="http://schemas.microsoft.com/office/powerpoint/2010/main" val="2661381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32</a:t>
            </a:fld>
            <a:endParaRPr lang="en-IT"/>
          </a:p>
        </p:txBody>
      </p:sp>
    </p:spTree>
    <p:extLst>
      <p:ext uri="{BB962C8B-B14F-4D97-AF65-F5344CB8AC3E}">
        <p14:creationId xmlns:p14="http://schemas.microsoft.com/office/powerpoint/2010/main" val="1214056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a:t>
            </a:fld>
            <a:endParaRPr lang="en-IT"/>
          </a:p>
        </p:txBody>
      </p:sp>
    </p:spTree>
    <p:extLst>
      <p:ext uri="{BB962C8B-B14F-4D97-AF65-F5344CB8AC3E}">
        <p14:creationId xmlns:p14="http://schemas.microsoft.com/office/powerpoint/2010/main" val="1939014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33</a:t>
            </a:fld>
            <a:endParaRPr lang="en-IT"/>
          </a:p>
        </p:txBody>
      </p:sp>
    </p:spTree>
    <p:extLst>
      <p:ext uri="{BB962C8B-B14F-4D97-AF65-F5344CB8AC3E}">
        <p14:creationId xmlns:p14="http://schemas.microsoft.com/office/powerpoint/2010/main" val="3140890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34</a:t>
            </a:fld>
            <a:endParaRPr lang="en-IT"/>
          </a:p>
        </p:txBody>
      </p:sp>
    </p:spTree>
    <p:extLst>
      <p:ext uri="{BB962C8B-B14F-4D97-AF65-F5344CB8AC3E}">
        <p14:creationId xmlns:p14="http://schemas.microsoft.com/office/powerpoint/2010/main" val="1820120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35</a:t>
            </a:fld>
            <a:endParaRPr lang="en-IT"/>
          </a:p>
        </p:txBody>
      </p:sp>
    </p:spTree>
    <p:extLst>
      <p:ext uri="{BB962C8B-B14F-4D97-AF65-F5344CB8AC3E}">
        <p14:creationId xmlns:p14="http://schemas.microsoft.com/office/powerpoint/2010/main" val="31445100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37</a:t>
            </a:fld>
            <a:endParaRPr lang="en-IT"/>
          </a:p>
        </p:txBody>
      </p:sp>
    </p:spTree>
    <p:extLst>
      <p:ext uri="{BB962C8B-B14F-4D97-AF65-F5344CB8AC3E}">
        <p14:creationId xmlns:p14="http://schemas.microsoft.com/office/powerpoint/2010/main" val="22928124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38</a:t>
            </a:fld>
            <a:endParaRPr lang="en-IT"/>
          </a:p>
        </p:txBody>
      </p:sp>
    </p:spTree>
    <p:extLst>
      <p:ext uri="{BB962C8B-B14F-4D97-AF65-F5344CB8AC3E}">
        <p14:creationId xmlns:p14="http://schemas.microsoft.com/office/powerpoint/2010/main" val="33513350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39</a:t>
            </a:fld>
            <a:endParaRPr lang="en-IT"/>
          </a:p>
        </p:txBody>
      </p:sp>
    </p:spTree>
    <p:extLst>
      <p:ext uri="{BB962C8B-B14F-4D97-AF65-F5344CB8AC3E}">
        <p14:creationId xmlns:p14="http://schemas.microsoft.com/office/powerpoint/2010/main" val="6927124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40</a:t>
            </a:fld>
            <a:endParaRPr lang="en-IT"/>
          </a:p>
        </p:txBody>
      </p:sp>
    </p:spTree>
    <p:extLst>
      <p:ext uri="{BB962C8B-B14F-4D97-AF65-F5344CB8AC3E}">
        <p14:creationId xmlns:p14="http://schemas.microsoft.com/office/powerpoint/2010/main" val="2797279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41</a:t>
            </a:fld>
            <a:endParaRPr lang="en-IT"/>
          </a:p>
        </p:txBody>
      </p:sp>
    </p:spTree>
    <p:extLst>
      <p:ext uri="{BB962C8B-B14F-4D97-AF65-F5344CB8AC3E}">
        <p14:creationId xmlns:p14="http://schemas.microsoft.com/office/powerpoint/2010/main" val="30459180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42</a:t>
            </a:fld>
            <a:endParaRPr lang="en-IT"/>
          </a:p>
        </p:txBody>
      </p:sp>
    </p:spTree>
    <p:extLst>
      <p:ext uri="{BB962C8B-B14F-4D97-AF65-F5344CB8AC3E}">
        <p14:creationId xmlns:p14="http://schemas.microsoft.com/office/powerpoint/2010/main" val="1430234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43</a:t>
            </a:fld>
            <a:endParaRPr lang="en-IT"/>
          </a:p>
        </p:txBody>
      </p:sp>
    </p:spTree>
    <p:extLst>
      <p:ext uri="{BB962C8B-B14F-4D97-AF65-F5344CB8AC3E}">
        <p14:creationId xmlns:p14="http://schemas.microsoft.com/office/powerpoint/2010/main" val="1991388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5</a:t>
            </a:fld>
            <a:endParaRPr lang="en-IT"/>
          </a:p>
        </p:txBody>
      </p:sp>
    </p:spTree>
    <p:extLst>
      <p:ext uri="{BB962C8B-B14F-4D97-AF65-F5344CB8AC3E}">
        <p14:creationId xmlns:p14="http://schemas.microsoft.com/office/powerpoint/2010/main" val="18666367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47</a:t>
            </a:fld>
            <a:endParaRPr lang="en-IT"/>
          </a:p>
        </p:txBody>
      </p:sp>
    </p:spTree>
    <p:extLst>
      <p:ext uri="{BB962C8B-B14F-4D97-AF65-F5344CB8AC3E}">
        <p14:creationId xmlns:p14="http://schemas.microsoft.com/office/powerpoint/2010/main" val="5181842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49</a:t>
            </a:fld>
            <a:endParaRPr lang="en-IT"/>
          </a:p>
        </p:txBody>
      </p:sp>
    </p:spTree>
    <p:extLst>
      <p:ext uri="{BB962C8B-B14F-4D97-AF65-F5344CB8AC3E}">
        <p14:creationId xmlns:p14="http://schemas.microsoft.com/office/powerpoint/2010/main" val="13481362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50</a:t>
            </a:fld>
            <a:endParaRPr lang="en-IT"/>
          </a:p>
        </p:txBody>
      </p:sp>
    </p:spTree>
    <p:extLst>
      <p:ext uri="{BB962C8B-B14F-4D97-AF65-F5344CB8AC3E}">
        <p14:creationId xmlns:p14="http://schemas.microsoft.com/office/powerpoint/2010/main" val="2077941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51</a:t>
            </a:fld>
            <a:endParaRPr lang="en-IT"/>
          </a:p>
        </p:txBody>
      </p:sp>
    </p:spTree>
    <p:extLst>
      <p:ext uri="{BB962C8B-B14F-4D97-AF65-F5344CB8AC3E}">
        <p14:creationId xmlns:p14="http://schemas.microsoft.com/office/powerpoint/2010/main" val="478126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6</a:t>
            </a:fld>
            <a:endParaRPr lang="en-IT"/>
          </a:p>
        </p:txBody>
      </p:sp>
    </p:spTree>
    <p:extLst>
      <p:ext uri="{BB962C8B-B14F-4D97-AF65-F5344CB8AC3E}">
        <p14:creationId xmlns:p14="http://schemas.microsoft.com/office/powerpoint/2010/main" val="3056875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7</a:t>
            </a:fld>
            <a:endParaRPr lang="en-IT"/>
          </a:p>
        </p:txBody>
      </p:sp>
    </p:spTree>
    <p:extLst>
      <p:ext uri="{BB962C8B-B14F-4D97-AF65-F5344CB8AC3E}">
        <p14:creationId xmlns:p14="http://schemas.microsoft.com/office/powerpoint/2010/main" val="1767761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8</a:t>
            </a:fld>
            <a:endParaRPr lang="en-IT"/>
          </a:p>
        </p:txBody>
      </p:sp>
    </p:spTree>
    <p:extLst>
      <p:ext uri="{BB962C8B-B14F-4D97-AF65-F5344CB8AC3E}">
        <p14:creationId xmlns:p14="http://schemas.microsoft.com/office/powerpoint/2010/main" val="404603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9</a:t>
            </a:fld>
            <a:endParaRPr lang="en-IT"/>
          </a:p>
        </p:txBody>
      </p:sp>
    </p:spTree>
    <p:extLst>
      <p:ext uri="{BB962C8B-B14F-4D97-AF65-F5344CB8AC3E}">
        <p14:creationId xmlns:p14="http://schemas.microsoft.com/office/powerpoint/2010/main" val="3126038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10</a:t>
            </a:fld>
            <a:endParaRPr lang="en-IT"/>
          </a:p>
        </p:txBody>
      </p:sp>
    </p:spTree>
    <p:extLst>
      <p:ext uri="{BB962C8B-B14F-4D97-AF65-F5344CB8AC3E}">
        <p14:creationId xmlns:p14="http://schemas.microsoft.com/office/powerpoint/2010/main" val="1255173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idx="1"/>
          </p:nvPr>
        </p:nvSpPr>
        <p:spPr>
          <a:xfrm>
            <a:off x="428172" y="1361167"/>
            <a:ext cx="11368314" cy="4858203"/>
          </a:xfrm>
        </p:spPr>
        <p:txBody>
          <a:bodyPr/>
          <a:lstStyle>
            <a:lvl5pPr>
              <a:defRPr/>
            </a:lvl5p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a:p>
            <a:pPr lvl="4"/>
            <a:endParaRPr lang="en-GB" noProof="0" dirty="0"/>
          </a:p>
        </p:txBody>
      </p:sp>
      <p:sp>
        <p:nvSpPr>
          <p:cNvPr id="6" name="Segnaposto numero diapositiva 5"/>
          <p:cNvSpPr>
            <a:spLocks noGrp="1"/>
          </p:cNvSpPr>
          <p:nvPr>
            <p:ph type="sldNum" sz="quarter" idx="12"/>
          </p:nvPr>
        </p:nvSpPr>
        <p:spPr/>
        <p:txBody>
          <a:bodyPr/>
          <a:lstStyle/>
          <a:p>
            <a:fld id="{31DE2C5B-556E-47B8-A792-024C2FCA4ACC}" type="slidenum">
              <a:rPr lang="en-GB" smtClean="0"/>
              <a:t>‹#›</a:t>
            </a:fld>
            <a:endParaRPr lang="en-GB" dirty="0"/>
          </a:p>
        </p:txBody>
      </p:sp>
      <p:sp>
        <p:nvSpPr>
          <p:cNvPr id="7" name="Rettangolo arrotondato 6"/>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3838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sz="half" idx="1"/>
          </p:nvPr>
        </p:nvSpPr>
        <p:spPr>
          <a:xfrm>
            <a:off x="428172" y="1364343"/>
            <a:ext cx="5591628"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4" name="Segnaposto contenuto 3"/>
          <p:cNvSpPr>
            <a:spLocks noGrp="1"/>
          </p:cNvSpPr>
          <p:nvPr>
            <p:ph sz="half" idx="2"/>
          </p:nvPr>
        </p:nvSpPr>
        <p:spPr>
          <a:xfrm>
            <a:off x="6172200" y="1364343"/>
            <a:ext cx="5624286"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7" name="Segnaposto numero diapositiva 6"/>
          <p:cNvSpPr>
            <a:spLocks noGrp="1"/>
          </p:cNvSpPr>
          <p:nvPr>
            <p:ph type="sldNum" sz="quarter" idx="12"/>
          </p:nvPr>
        </p:nvSpPr>
        <p:spPr/>
        <p:txBody>
          <a:bodyPr/>
          <a:lstStyle/>
          <a:p>
            <a:fld id="{31DE2C5B-556E-47B8-A792-024C2FCA4ACC}" type="slidenum">
              <a:rPr lang="en-GB" smtClean="0"/>
              <a:t>‹#›</a:t>
            </a:fld>
            <a:endParaRPr lang="en-GB"/>
          </a:p>
        </p:txBody>
      </p:sp>
      <p:sp>
        <p:nvSpPr>
          <p:cNvPr id="8" name="Rettangolo arrotondato 7"/>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7594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1426028" y="2355399"/>
            <a:ext cx="9456058" cy="1570716"/>
          </a:xfrm>
        </p:spPr>
        <p:txBody>
          <a:bodyPr anchor="ctr">
            <a:noAutofit/>
          </a:bodyPr>
          <a:lstStyle>
            <a:lvl1pPr marL="0" indent="0" algn="ctr">
              <a:buNone/>
              <a:defRPr sz="4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it-IT" dirty="0"/>
          </a:p>
        </p:txBody>
      </p:sp>
      <p:sp>
        <p:nvSpPr>
          <p:cNvPr id="7" name="Rettangolo arrotondato 6"/>
          <p:cNvSpPr/>
          <p:nvPr userDrawn="1"/>
        </p:nvSpPr>
        <p:spPr>
          <a:xfrm>
            <a:off x="2997200" y="855254"/>
            <a:ext cx="6125029"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ttangolo arrotondato 7"/>
          <p:cNvSpPr/>
          <p:nvPr userDrawn="1"/>
        </p:nvSpPr>
        <p:spPr>
          <a:xfrm>
            <a:off x="1426028" y="4152532"/>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itolo 1"/>
          <p:cNvSpPr txBox="1">
            <a:spLocks/>
          </p:cNvSpPr>
          <p:nvPr userDrawn="1"/>
        </p:nvSpPr>
        <p:spPr>
          <a:xfrm>
            <a:off x="460370" y="1155224"/>
            <a:ext cx="10926088" cy="94592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r>
              <a:rPr lang="it-IT" sz="2800" b="0" dirty="0" err="1"/>
              <a:t>Biomedical</a:t>
            </a:r>
            <a:r>
              <a:rPr lang="it-IT" sz="2800" b="0" dirty="0"/>
              <a:t> </a:t>
            </a:r>
            <a:r>
              <a:rPr lang="it-IT" sz="2800" b="0" dirty="0" err="1"/>
              <a:t>Wearable</a:t>
            </a:r>
            <a:r>
              <a:rPr lang="it-IT" sz="2800" b="0" dirty="0"/>
              <a:t> Technologies </a:t>
            </a:r>
          </a:p>
          <a:p>
            <a:r>
              <a:rPr lang="it-IT" sz="2800" b="0" dirty="0"/>
              <a:t>for Healthcare and </a:t>
            </a:r>
            <a:r>
              <a:rPr lang="it-IT" sz="2800" b="0" dirty="0" err="1"/>
              <a:t>Wellbeing</a:t>
            </a:r>
            <a:r>
              <a:rPr lang="it-IT" sz="2800" b="0" dirty="0"/>
              <a:t>  </a:t>
            </a:r>
            <a:endParaRPr lang="en-GB" sz="2800" b="0" dirty="0"/>
          </a:p>
        </p:txBody>
      </p:sp>
      <p:sp>
        <p:nvSpPr>
          <p:cNvPr id="10" name="Titolo 1"/>
          <p:cNvSpPr txBox="1">
            <a:spLocks/>
          </p:cNvSpPr>
          <p:nvPr userDrawn="1"/>
        </p:nvSpPr>
        <p:spPr>
          <a:xfrm>
            <a:off x="1426028" y="4424669"/>
            <a:ext cx="9456058" cy="62399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pPr>
              <a:spcAft>
                <a:spcPts val="600"/>
              </a:spcAft>
            </a:pPr>
            <a:r>
              <a:rPr lang="it-IT" sz="2800" dirty="0"/>
              <a:t>A.Y. 2021-2022</a:t>
            </a:r>
          </a:p>
        </p:txBody>
      </p:sp>
      <p:sp>
        <p:nvSpPr>
          <p:cNvPr id="14" name="CasellaDiTesto 13"/>
          <p:cNvSpPr txBox="1"/>
          <p:nvPr userDrawn="1"/>
        </p:nvSpPr>
        <p:spPr>
          <a:xfrm>
            <a:off x="2997200" y="133745"/>
            <a:ext cx="6125030" cy="707886"/>
          </a:xfrm>
          <a:prstGeom prst="rect">
            <a:avLst/>
          </a:prstGeom>
          <a:noFill/>
        </p:spPr>
        <p:txBody>
          <a:bodyPr wrap="square" rtlCol="0">
            <a:spAutoFit/>
          </a:bodyPr>
          <a:lstStyle/>
          <a:p>
            <a:pPr algn="ct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University</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Padova</a:t>
            </a:r>
            <a:b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b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Department</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Information </a:t>
            </a: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Engineering</a:t>
            </a:r>
            <a:endParaRPr lang="en-GB" sz="1100" cap="small" baseline="0" dirty="0"/>
          </a:p>
        </p:txBody>
      </p:sp>
      <p:pic>
        <p:nvPicPr>
          <p:cNvPr id="15" name="Immagine 14"/>
          <p:cNvPicPr>
            <a:picLocks noChangeAspect="1"/>
          </p:cNvPicPr>
          <p:nvPr userDrawn="1"/>
        </p:nvPicPr>
        <p:blipFill>
          <a:blip r:embed="rId2" cstate="print">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460370" y="5094383"/>
            <a:ext cx="1648258" cy="1648258"/>
          </a:xfrm>
          <a:prstGeom prst="rect">
            <a:avLst/>
          </a:prstGeom>
        </p:spPr>
      </p:pic>
      <p:pic>
        <p:nvPicPr>
          <p:cNvPr id="16" name="Immagine 15"/>
          <p:cNvPicPr>
            <a:picLocks noChangeAspect="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735946" y="5094383"/>
            <a:ext cx="2153135" cy="1399538"/>
          </a:xfrm>
          <a:prstGeom prst="rect">
            <a:avLst/>
          </a:prstGeom>
        </p:spPr>
      </p:pic>
      <p:sp>
        <p:nvSpPr>
          <p:cNvPr id="2" name="Title 1">
            <a:extLst>
              <a:ext uri="{FF2B5EF4-FFF2-40B4-BE49-F238E27FC236}">
                <a16:creationId xmlns:a16="http://schemas.microsoft.com/office/drawing/2014/main" id="{E296487F-10E0-114E-8185-2B9A87D777D9}"/>
              </a:ext>
            </a:extLst>
          </p:cNvPr>
          <p:cNvSpPr>
            <a:spLocks noGrp="1"/>
          </p:cNvSpPr>
          <p:nvPr>
            <p:ph type="title" hasCustomPrompt="1"/>
          </p:nvPr>
        </p:nvSpPr>
        <p:spPr>
          <a:xfrm>
            <a:off x="3957534" y="4986716"/>
            <a:ext cx="4393045" cy="919388"/>
          </a:xfrm>
        </p:spPr>
        <p:txBody>
          <a:bodyPr>
            <a:normAutofit/>
          </a:bodyPr>
          <a:lstStyle>
            <a:lvl1pPr>
              <a:defRPr sz="3200"/>
            </a:lvl1pPr>
          </a:lstStyle>
          <a:p>
            <a:r>
              <a:rPr lang="en-IT" dirty="0"/>
              <a:t>Name Surname</a:t>
            </a:r>
          </a:p>
        </p:txBody>
      </p:sp>
      <p:sp>
        <p:nvSpPr>
          <p:cNvPr id="4" name="Slide Number Placeholder 3">
            <a:extLst>
              <a:ext uri="{FF2B5EF4-FFF2-40B4-BE49-F238E27FC236}">
                <a16:creationId xmlns:a16="http://schemas.microsoft.com/office/drawing/2014/main" id="{4401F560-C5B8-914E-9E65-FF77701773EB}"/>
              </a:ext>
            </a:extLst>
          </p:cNvPr>
          <p:cNvSpPr>
            <a:spLocks noGrp="1"/>
          </p:cNvSpPr>
          <p:nvPr>
            <p:ph type="sldNum" sz="quarter" idx="10"/>
          </p:nvPr>
        </p:nvSpPr>
        <p:spPr/>
        <p:txBody>
          <a:bodyPr/>
          <a:lstStyle/>
          <a:p>
            <a:fld id="{31DE2C5B-556E-47B8-A792-024C2FCA4ACC}" type="slidenum">
              <a:rPr lang="en-GB" smtClean="0"/>
              <a:t>‹#›</a:t>
            </a:fld>
            <a:endParaRPr lang="en-GB"/>
          </a:p>
        </p:txBody>
      </p:sp>
    </p:spTree>
    <p:extLst>
      <p:ext uri="{BB962C8B-B14F-4D97-AF65-F5344CB8AC3E}">
        <p14:creationId xmlns:p14="http://schemas.microsoft.com/office/powerpoint/2010/main" val="2551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905962"/>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5" name="Segnaposto numero diapositiva 4"/>
          <p:cNvSpPr>
            <a:spLocks noGrp="1"/>
          </p:cNvSpPr>
          <p:nvPr>
            <p:ph type="sldNum" sz="quarter" idx="12"/>
          </p:nvPr>
        </p:nvSpPr>
        <p:spPr/>
        <p:txBody>
          <a:bodyPr/>
          <a:lstStyle/>
          <a:p>
            <a:fld id="{31DE2C5B-556E-47B8-A792-024C2FCA4ACC}" type="slidenum">
              <a:rPr lang="en-GB" smtClean="0"/>
              <a:t>‹#›</a:t>
            </a:fld>
            <a:endParaRPr lang="en-GB"/>
          </a:p>
        </p:txBody>
      </p:sp>
      <p:sp>
        <p:nvSpPr>
          <p:cNvPr id="6" name="Rettangolo arrotondato 5"/>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006527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28172" y="161926"/>
            <a:ext cx="11368314" cy="919388"/>
          </a:xfrm>
          <a:prstGeom prst="rect">
            <a:avLst/>
          </a:prstGeom>
        </p:spPr>
        <p:txBody>
          <a:bodyPr vert="horz" lIns="91440" tIns="45720" rIns="91440" bIns="45720" rtlCol="0" anchor="ctr">
            <a:normAutofit/>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testo 2"/>
          <p:cNvSpPr>
            <a:spLocks noGrp="1"/>
          </p:cNvSpPr>
          <p:nvPr>
            <p:ph type="body" idx="1"/>
          </p:nvPr>
        </p:nvSpPr>
        <p:spPr>
          <a:xfrm>
            <a:off x="428172" y="1375682"/>
            <a:ext cx="11368314" cy="4821918"/>
          </a:xfrm>
          <a:prstGeom prst="rect">
            <a:avLst/>
          </a:prstGeom>
        </p:spPr>
        <p:txBody>
          <a:bodyPr vert="horz" lIns="91440" tIns="45720" rIns="91440" bIns="45720" rtlCol="0">
            <a:normAutofit/>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6" name="Segnaposto numero diapositiva 5"/>
          <p:cNvSpPr>
            <a:spLocks noGrp="1"/>
          </p:cNvSpPr>
          <p:nvPr>
            <p:ph type="sldNum" sz="quarter" idx="4"/>
          </p:nvPr>
        </p:nvSpPr>
        <p:spPr>
          <a:xfrm>
            <a:off x="8610600" y="6356350"/>
            <a:ext cx="31858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E2C5B-556E-47B8-A792-024C2FCA4ACC}" type="slidenum">
              <a:rPr lang="en-GB" smtClean="0"/>
              <a:t>‹#›</a:t>
            </a:fld>
            <a:endParaRPr lang="en-GB"/>
          </a:p>
        </p:txBody>
      </p:sp>
    </p:spTree>
    <p:extLst>
      <p:ext uri="{BB962C8B-B14F-4D97-AF65-F5344CB8AC3E}">
        <p14:creationId xmlns:p14="http://schemas.microsoft.com/office/powerpoint/2010/main" val="892879000"/>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49" r:id="rId3"/>
    <p:sldLayoutId id="2147483654" r:id="rId4"/>
  </p:sldLayoutIdLst>
  <p:hf hdr="0" ftr="0" dt="0"/>
  <p:txStyles>
    <p:titleStyle>
      <a:lvl1pPr algn="ctr" defTabSz="914400" rtl="0" eaLnBrk="1" latinLnBrk="0" hangingPunct="1">
        <a:lnSpc>
          <a:spcPct val="90000"/>
        </a:lnSpc>
        <a:spcBef>
          <a:spcPct val="0"/>
        </a:spcBef>
        <a:buNone/>
        <a:defRPr sz="3600" kern="1200">
          <a:solidFill>
            <a:schemeClr val="tx1"/>
          </a:solidFill>
          <a:latin typeface="Palatino Linotype" panose="02040502050505030304" pitchFamily="18" charset="0"/>
          <a:ea typeface="+mj-ea"/>
          <a:cs typeface="+mj-cs"/>
        </a:defRPr>
      </a:lvl1pPr>
    </p:titleStyle>
    <p:body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git-scm.com/docs/git-stash"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git-scm.com/docs/git-rese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git-scm.com/book/en/v2"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hyperlink" Target="https://ohshitgit.com/" TargetMode="External"/><Relationship Id="rId4" Type="http://schemas.openxmlformats.org/officeDocument/2006/relationships/hyperlink" Target="https://www.youtube.com/watch?v=8JJ101D3knE&amp;ab_channel=ProgrammingwithMosh"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7E0323C-B2D5-E147-A405-326B19A39E7A}"/>
              </a:ext>
            </a:extLst>
          </p:cNvPr>
          <p:cNvSpPr>
            <a:spLocks noGrp="1"/>
          </p:cNvSpPr>
          <p:nvPr>
            <p:ph type="subTitle" idx="1"/>
          </p:nvPr>
        </p:nvSpPr>
        <p:spPr/>
        <p:txBody>
          <a:bodyPr/>
          <a:lstStyle/>
          <a:p>
            <a:r>
              <a:rPr lang="en-IT" dirty="0"/>
              <a:t>Git</a:t>
            </a:r>
          </a:p>
        </p:txBody>
      </p:sp>
      <p:sp>
        <p:nvSpPr>
          <p:cNvPr id="3" name="Title 2">
            <a:extLst>
              <a:ext uri="{FF2B5EF4-FFF2-40B4-BE49-F238E27FC236}">
                <a16:creationId xmlns:a16="http://schemas.microsoft.com/office/drawing/2014/main" id="{7EB437F2-B298-5D42-A17B-E5DDC218403A}"/>
              </a:ext>
            </a:extLst>
          </p:cNvPr>
          <p:cNvSpPr>
            <a:spLocks noGrp="1"/>
          </p:cNvSpPr>
          <p:nvPr>
            <p:ph type="title"/>
          </p:nvPr>
        </p:nvSpPr>
        <p:spPr/>
        <p:txBody>
          <a:bodyPr/>
          <a:lstStyle/>
          <a:p>
            <a:r>
              <a:rPr lang="en-IT" dirty="0"/>
              <a:t>Giacomo Cappon</a:t>
            </a:r>
          </a:p>
        </p:txBody>
      </p:sp>
      <p:sp>
        <p:nvSpPr>
          <p:cNvPr id="4" name="Slide Number Placeholder 3">
            <a:extLst>
              <a:ext uri="{FF2B5EF4-FFF2-40B4-BE49-F238E27FC236}">
                <a16:creationId xmlns:a16="http://schemas.microsoft.com/office/drawing/2014/main" id="{55D5F0B2-01C7-8246-A921-99A6D8253CAF}"/>
              </a:ext>
            </a:extLst>
          </p:cNvPr>
          <p:cNvSpPr>
            <a:spLocks noGrp="1"/>
          </p:cNvSpPr>
          <p:nvPr>
            <p:ph type="sldNum" sz="quarter" idx="10"/>
          </p:nvPr>
        </p:nvSpPr>
        <p:spPr/>
        <p:txBody>
          <a:bodyPr/>
          <a:lstStyle/>
          <a:p>
            <a:fld id="{31DE2C5B-556E-47B8-A792-024C2FCA4ACC}" type="slidenum">
              <a:rPr lang="en-GB" smtClean="0"/>
              <a:t>1</a:t>
            </a:fld>
            <a:endParaRPr lang="en-GB"/>
          </a:p>
        </p:txBody>
      </p:sp>
    </p:spTree>
    <p:extLst>
      <p:ext uri="{BB962C8B-B14F-4D97-AF65-F5344CB8AC3E}">
        <p14:creationId xmlns:p14="http://schemas.microsoft.com/office/powerpoint/2010/main" val="1184054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033378" y="3780097"/>
            <a:ext cx="2864887"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(with some modifications)</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b="1" dirty="0"/>
              <a:t>Step 1</a:t>
            </a:r>
            <a:r>
              <a:rPr lang="en-IT" dirty="0"/>
              <a:t>: stage that code!</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83728" y="2846829"/>
            <a:ext cx="457200" cy="45720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2" name="Graphic 11" descr="Badge Follow outline">
            <a:extLst>
              <a:ext uri="{FF2B5EF4-FFF2-40B4-BE49-F238E27FC236}">
                <a16:creationId xmlns:a16="http://schemas.microsoft.com/office/drawing/2014/main" id="{EE618C48-A1BB-F644-BA1C-37074C1395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0757" y="2230030"/>
            <a:ext cx="457200" cy="457200"/>
          </a:xfrm>
          <a:prstGeom prst="rect">
            <a:avLst/>
          </a:prstGeom>
        </p:spPr>
      </p:pic>
      <p:sp>
        <p:nvSpPr>
          <p:cNvPr id="4" name="Slide Number Placeholder 3">
            <a:extLst>
              <a:ext uri="{FF2B5EF4-FFF2-40B4-BE49-F238E27FC236}">
                <a16:creationId xmlns:a16="http://schemas.microsoft.com/office/drawing/2014/main" id="{F290263D-32F4-1945-A486-0DFD805E2204}"/>
              </a:ext>
            </a:extLst>
          </p:cNvPr>
          <p:cNvSpPr>
            <a:spLocks noGrp="1"/>
          </p:cNvSpPr>
          <p:nvPr>
            <p:ph type="sldNum" sz="quarter" idx="12"/>
          </p:nvPr>
        </p:nvSpPr>
        <p:spPr/>
        <p:txBody>
          <a:bodyPr/>
          <a:lstStyle/>
          <a:p>
            <a:fld id="{31DE2C5B-556E-47B8-A792-024C2FCA4ACC}" type="slidenum">
              <a:rPr lang="en-GB" smtClean="0"/>
              <a:t>10</a:t>
            </a:fld>
            <a:endParaRPr lang="en-GB" dirty="0"/>
          </a:p>
        </p:txBody>
      </p:sp>
    </p:spTree>
    <p:extLst>
      <p:ext uri="{BB962C8B-B14F-4D97-AF65-F5344CB8AC3E}">
        <p14:creationId xmlns:p14="http://schemas.microsoft.com/office/powerpoint/2010/main" val="2200297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410626" y="3780097"/>
            <a:ext cx="2110386"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(new version)</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b="1" dirty="0"/>
              <a:t>Step 2</a:t>
            </a:r>
            <a:r>
              <a:rPr lang="en-IT" dirty="0"/>
              <a:t>: make a commit! Making a commit is like taking a snapshot of the code as it is now. </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5776" y="3206577"/>
            <a:ext cx="317290" cy="31729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cxnSp>
        <p:nvCxnSpPr>
          <p:cNvPr id="11" name="Straight Arrow Connector 10">
            <a:extLst>
              <a:ext uri="{FF2B5EF4-FFF2-40B4-BE49-F238E27FC236}">
                <a16:creationId xmlns:a16="http://schemas.microsoft.com/office/drawing/2014/main" id="{26710B5F-0159-FC40-8122-13A1BE3758A7}"/>
              </a:ext>
            </a:extLst>
          </p:cNvPr>
          <p:cNvCxnSpPr>
            <a:cxnSpLocks/>
            <a:stCxn id="3" idx="6"/>
          </p:cNvCxnSpPr>
          <p:nvPr/>
        </p:nvCxnSpPr>
        <p:spPr>
          <a:xfrm>
            <a:off x="7764814" y="3000633"/>
            <a:ext cx="1253659" cy="2862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C1947D56-42E9-C942-8C8E-84EA6C162AFB}"/>
              </a:ext>
            </a:extLst>
          </p:cNvPr>
          <p:cNvSpPr/>
          <p:nvPr/>
        </p:nvSpPr>
        <p:spPr>
          <a:xfrm>
            <a:off x="7730297" y="3337408"/>
            <a:ext cx="1229157" cy="369332"/>
          </a:xfrm>
          <a:prstGeom prst="rect">
            <a:avLst/>
          </a:prstGeom>
        </p:spPr>
        <p:txBody>
          <a:bodyPr wrap="square">
            <a:spAutoFit/>
          </a:bodyPr>
          <a:lstStyle/>
          <a:p>
            <a:pPr algn="ctr"/>
            <a:r>
              <a:rPr lang="en-GB" b="1" dirty="0">
                <a:latin typeface="Palatino Linotype" panose="02040502050505030304" pitchFamily="18" charset="0"/>
              </a:rPr>
              <a:t>Commit </a:t>
            </a:r>
          </a:p>
        </p:txBody>
      </p:sp>
      <p:pic>
        <p:nvPicPr>
          <p:cNvPr id="15" name="Graphic 14" descr="Badge Follow outline">
            <a:extLst>
              <a:ext uri="{FF2B5EF4-FFF2-40B4-BE49-F238E27FC236}">
                <a16:creationId xmlns:a16="http://schemas.microsoft.com/office/drawing/2014/main" id="{A78AD276-BEE7-124F-86BD-818C38B8B4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7174" y="2883076"/>
            <a:ext cx="317290" cy="317290"/>
          </a:xfrm>
          <a:prstGeom prst="rect">
            <a:avLst/>
          </a:prstGeom>
        </p:spPr>
      </p:pic>
      <p:sp>
        <p:nvSpPr>
          <p:cNvPr id="4" name="Slide Number Placeholder 3">
            <a:extLst>
              <a:ext uri="{FF2B5EF4-FFF2-40B4-BE49-F238E27FC236}">
                <a16:creationId xmlns:a16="http://schemas.microsoft.com/office/drawing/2014/main" id="{014A9486-2D00-8044-A283-147F7263E73E}"/>
              </a:ext>
            </a:extLst>
          </p:cNvPr>
          <p:cNvSpPr>
            <a:spLocks noGrp="1"/>
          </p:cNvSpPr>
          <p:nvPr>
            <p:ph type="sldNum" sz="quarter" idx="12"/>
          </p:nvPr>
        </p:nvSpPr>
        <p:spPr/>
        <p:txBody>
          <a:bodyPr/>
          <a:lstStyle/>
          <a:p>
            <a:fld id="{31DE2C5B-556E-47B8-A792-024C2FCA4ACC}" type="slidenum">
              <a:rPr lang="en-GB" smtClean="0"/>
              <a:t>11</a:t>
            </a:fld>
            <a:endParaRPr lang="en-GB" dirty="0"/>
          </a:p>
        </p:txBody>
      </p:sp>
    </p:spTree>
    <p:extLst>
      <p:ext uri="{BB962C8B-B14F-4D97-AF65-F5344CB8AC3E}">
        <p14:creationId xmlns:p14="http://schemas.microsoft.com/office/powerpoint/2010/main" val="3039793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410626" y="3780097"/>
            <a:ext cx="2110386"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(new version)</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dirty="0"/>
              <a:t>This frees the staging area and creates a new code version, which now </a:t>
            </a:r>
            <a:br>
              <a:rPr lang="en-IT" dirty="0"/>
            </a:br>
            <a:r>
              <a:rPr lang="en-IT" dirty="0"/>
              <a:t>includes     .</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5776" y="3206577"/>
            <a:ext cx="317290" cy="31729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5" name="Graphic 14" descr="Badge Follow outline">
            <a:extLst>
              <a:ext uri="{FF2B5EF4-FFF2-40B4-BE49-F238E27FC236}">
                <a16:creationId xmlns:a16="http://schemas.microsoft.com/office/drawing/2014/main" id="{3FBB0FA0-CD76-F94A-A1DA-418BD6EC30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02710" y="5982337"/>
            <a:ext cx="317290" cy="317290"/>
          </a:xfrm>
          <a:prstGeom prst="rect">
            <a:avLst/>
          </a:prstGeom>
        </p:spPr>
      </p:pic>
      <p:pic>
        <p:nvPicPr>
          <p:cNvPr id="12" name="Graphic 11" descr="Badge Follow outline">
            <a:extLst>
              <a:ext uri="{FF2B5EF4-FFF2-40B4-BE49-F238E27FC236}">
                <a16:creationId xmlns:a16="http://schemas.microsoft.com/office/drawing/2014/main" id="{AA81D9DF-9959-BA44-9991-14F115D69E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7174" y="2879870"/>
            <a:ext cx="317290" cy="317290"/>
          </a:xfrm>
          <a:prstGeom prst="rect">
            <a:avLst/>
          </a:prstGeom>
        </p:spPr>
      </p:pic>
      <p:sp>
        <p:nvSpPr>
          <p:cNvPr id="4" name="Slide Number Placeholder 3">
            <a:extLst>
              <a:ext uri="{FF2B5EF4-FFF2-40B4-BE49-F238E27FC236}">
                <a16:creationId xmlns:a16="http://schemas.microsoft.com/office/drawing/2014/main" id="{27F28E2F-B71E-3E45-B951-9596BBD92317}"/>
              </a:ext>
            </a:extLst>
          </p:cNvPr>
          <p:cNvSpPr>
            <a:spLocks noGrp="1"/>
          </p:cNvSpPr>
          <p:nvPr>
            <p:ph type="sldNum" sz="quarter" idx="12"/>
          </p:nvPr>
        </p:nvSpPr>
        <p:spPr/>
        <p:txBody>
          <a:bodyPr/>
          <a:lstStyle/>
          <a:p>
            <a:fld id="{31DE2C5B-556E-47B8-A792-024C2FCA4ACC}" type="slidenum">
              <a:rPr lang="en-GB" smtClean="0"/>
              <a:t>12</a:t>
            </a:fld>
            <a:endParaRPr lang="en-GB" dirty="0"/>
          </a:p>
        </p:txBody>
      </p:sp>
    </p:spTree>
    <p:extLst>
      <p:ext uri="{BB962C8B-B14F-4D97-AF65-F5344CB8AC3E}">
        <p14:creationId xmlns:p14="http://schemas.microsoft.com/office/powerpoint/2010/main" val="4138205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b="1" dirty="0"/>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D5ABCD62-9F8C-6D43-BF24-0CA1C53F044D}"/>
              </a:ext>
            </a:extLst>
          </p:cNvPr>
          <p:cNvSpPr>
            <a:spLocks noGrp="1"/>
          </p:cNvSpPr>
          <p:nvPr>
            <p:ph type="sldNum" sz="quarter" idx="12"/>
          </p:nvPr>
        </p:nvSpPr>
        <p:spPr/>
        <p:txBody>
          <a:bodyPr/>
          <a:lstStyle/>
          <a:p>
            <a:fld id="{31DE2C5B-556E-47B8-A792-024C2FCA4ACC}" type="slidenum">
              <a:rPr lang="en-GB" smtClean="0"/>
              <a:t>13</a:t>
            </a:fld>
            <a:endParaRPr lang="en-GB" dirty="0"/>
          </a:p>
        </p:txBody>
      </p:sp>
    </p:spTree>
    <p:extLst>
      <p:ext uri="{BB962C8B-B14F-4D97-AF65-F5344CB8AC3E}">
        <p14:creationId xmlns:p14="http://schemas.microsoft.com/office/powerpoint/2010/main" val="2307854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Getting started – Our case of study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get familiar with GIT and learn its functionalities we will start with a simple case of study consisting of several steps:</a:t>
            </a:r>
          </a:p>
          <a:p>
            <a:endParaRPr lang="en-IT" dirty="0"/>
          </a:p>
          <a:p>
            <a:pPr marL="914400" lvl="1" indent="-457200">
              <a:buFont typeface="+mj-lt"/>
              <a:buAutoNum type="arabicPeriod"/>
            </a:pPr>
            <a:r>
              <a:rPr lang="en-IT" dirty="0"/>
              <a:t>Create a new project folder with a .txt file inside</a:t>
            </a:r>
          </a:p>
          <a:p>
            <a:pPr marL="914400" lvl="1" indent="-457200">
              <a:buFont typeface="+mj-lt"/>
              <a:buAutoNum type="arabicPeriod"/>
            </a:pPr>
            <a:endParaRPr lang="en-IT" dirty="0"/>
          </a:p>
          <a:p>
            <a:pPr marL="914400" lvl="1" indent="-457200">
              <a:buFont typeface="+mj-lt"/>
              <a:buAutoNum type="arabicPeriod"/>
            </a:pPr>
            <a:r>
              <a:rPr lang="en-IT" dirty="0"/>
              <a:t>Create a new repository</a:t>
            </a:r>
          </a:p>
          <a:p>
            <a:pPr marL="914400" lvl="1" indent="-457200">
              <a:buFont typeface="+mj-lt"/>
              <a:buAutoNum type="arabicPeriod"/>
            </a:pPr>
            <a:endParaRPr lang="en-IT" dirty="0"/>
          </a:p>
          <a:p>
            <a:pPr marL="914400" lvl="1" indent="-457200">
              <a:buFont typeface="+mj-lt"/>
              <a:buAutoNum type="arabicPeriod"/>
            </a:pPr>
            <a:r>
              <a:rPr lang="en-IT" dirty="0"/>
              <a:t>Track file history</a:t>
            </a:r>
          </a:p>
          <a:p>
            <a:pPr marL="914400" lvl="1" indent="-457200">
              <a:buFont typeface="+mj-lt"/>
              <a:buAutoNum type="arabicPeriod"/>
            </a:pPr>
            <a:endParaRPr lang="en-IT" dirty="0"/>
          </a:p>
          <a:p>
            <a:pPr marL="914400" lvl="1" indent="-457200">
              <a:buFont typeface="+mj-lt"/>
              <a:buAutoNum type="arabicPeriod"/>
            </a:pPr>
            <a:r>
              <a:rPr lang="en-IT" dirty="0"/>
              <a:t>Commit file in the repository</a:t>
            </a:r>
          </a:p>
          <a:p>
            <a:pPr marL="914400" lvl="1" indent="-457200">
              <a:buFont typeface="+mj-lt"/>
              <a:buAutoNum type="arabicPeriod"/>
            </a:pPr>
            <a:endParaRPr lang="en-IT" dirty="0"/>
          </a:p>
          <a:p>
            <a:pPr marL="914400" lvl="1" indent="-457200">
              <a:buFont typeface="+mj-lt"/>
              <a:buAutoNum type="arabicPeriod"/>
            </a:pPr>
            <a:r>
              <a:rPr lang="en-IT" dirty="0"/>
              <a:t>Check the (new) repository history</a:t>
            </a:r>
          </a:p>
          <a:p>
            <a:pPr marL="914400" lvl="1" indent="-457200">
              <a:buFont typeface="+mj-lt"/>
              <a:buAutoNum type="arabicPeriod"/>
            </a:pPr>
            <a:endParaRPr lang="en-IT" dirty="0"/>
          </a:p>
          <a:p>
            <a:pPr marL="914400" lvl="1" indent="-457200">
              <a:buFont typeface="+mj-lt"/>
              <a:buAutoNum type="arabicPeriod"/>
            </a:pPr>
            <a:r>
              <a:rPr lang="en-IT" dirty="0"/>
              <a:t>Make, check, and commit modifications</a:t>
            </a:r>
          </a:p>
          <a:p>
            <a:endParaRPr lang="en-IT" dirty="0"/>
          </a:p>
          <a:p>
            <a:endParaRPr lang="en-IT" dirty="0"/>
          </a:p>
        </p:txBody>
      </p:sp>
      <p:sp>
        <p:nvSpPr>
          <p:cNvPr id="4" name="Slide Number Placeholder 3">
            <a:extLst>
              <a:ext uri="{FF2B5EF4-FFF2-40B4-BE49-F238E27FC236}">
                <a16:creationId xmlns:a16="http://schemas.microsoft.com/office/drawing/2014/main" id="{886242CA-A024-8247-91B5-68FF0F671958}"/>
              </a:ext>
            </a:extLst>
          </p:cNvPr>
          <p:cNvSpPr>
            <a:spLocks noGrp="1"/>
          </p:cNvSpPr>
          <p:nvPr>
            <p:ph type="sldNum" sz="quarter" idx="12"/>
          </p:nvPr>
        </p:nvSpPr>
        <p:spPr/>
        <p:txBody>
          <a:bodyPr/>
          <a:lstStyle/>
          <a:p>
            <a:fld id="{31DE2C5B-556E-47B8-A792-024C2FCA4ACC}" type="slidenum">
              <a:rPr lang="en-GB" smtClean="0"/>
              <a:t>14</a:t>
            </a:fld>
            <a:endParaRPr lang="en-GB" dirty="0"/>
          </a:p>
        </p:txBody>
      </p:sp>
    </p:spTree>
    <p:extLst>
      <p:ext uri="{BB962C8B-B14F-4D97-AF65-F5344CB8AC3E}">
        <p14:creationId xmlns:p14="http://schemas.microsoft.com/office/powerpoint/2010/main" val="585392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Create folder and file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Open the terminal</a:t>
            </a:r>
          </a:p>
          <a:p>
            <a:endParaRPr lang="en-IT" dirty="0"/>
          </a:p>
          <a:p>
            <a:r>
              <a:rPr lang="en-IT" dirty="0"/>
              <a:t>Create a directory wherever you want named “</a:t>
            </a:r>
            <a:r>
              <a:rPr lang="en-IT" dirty="0">
                <a:latin typeface="Courier" pitchFamily="2" charset="0"/>
              </a:rPr>
              <a:t>git-test</a:t>
            </a:r>
            <a:r>
              <a:rPr lang="en-IT" dirty="0"/>
              <a:t>” and move inside it</a:t>
            </a:r>
          </a:p>
          <a:p>
            <a:endParaRPr lang="en-IT" dirty="0"/>
          </a:p>
          <a:p>
            <a:pPr marL="457200" lvl="1" indent="0">
              <a:buNone/>
            </a:pPr>
            <a:r>
              <a:rPr lang="en-IT" dirty="0">
                <a:latin typeface="Courier" pitchFamily="2" charset="0"/>
              </a:rPr>
              <a:t>&gt;&gt; </a:t>
            </a:r>
            <a:r>
              <a:rPr lang="en-GB" dirty="0">
                <a:latin typeface="Courier" pitchFamily="2" charset="0"/>
              </a:rPr>
              <a:t>mkdir git-test &amp;&amp; cd git-test</a:t>
            </a:r>
          </a:p>
          <a:p>
            <a:pPr marL="457200" lvl="1" indent="0">
              <a:buNone/>
            </a:pPr>
            <a:endParaRPr lang="en-IT" dirty="0"/>
          </a:p>
          <a:p>
            <a:r>
              <a:rPr lang="en-IT" dirty="0"/>
              <a:t>Open some text editor and create a file named “</a:t>
            </a:r>
            <a:r>
              <a:rPr lang="en-IT" dirty="0">
                <a:latin typeface="Courier" pitchFamily="2" charset="0"/>
              </a:rPr>
              <a:t>text.txt</a:t>
            </a:r>
            <a:r>
              <a:rPr lang="en-IT" dirty="0"/>
              <a:t>” containing the following text</a:t>
            </a:r>
            <a:br>
              <a:rPr lang="en-IT" dirty="0"/>
            </a:br>
            <a:br>
              <a:rPr lang="en-IT" dirty="0"/>
            </a:br>
            <a:r>
              <a:rPr lang="en-IT" dirty="0">
                <a:latin typeface="Courier" pitchFamily="2" charset="0"/>
              </a:rPr>
              <a:t>hello world</a:t>
            </a:r>
          </a:p>
          <a:p>
            <a:endParaRPr lang="en-IT" dirty="0"/>
          </a:p>
          <a:p>
            <a:r>
              <a:rPr lang="en-IT" dirty="0"/>
              <a:t>Save </a:t>
            </a:r>
            <a:r>
              <a:rPr lang="en-IT" dirty="0">
                <a:latin typeface="Courier" pitchFamily="2" charset="0"/>
              </a:rPr>
              <a:t>text.txt</a:t>
            </a:r>
            <a:r>
              <a:rPr lang="en-IT" dirty="0"/>
              <a:t>. Now we are ready to play with GIT.</a:t>
            </a:r>
          </a:p>
        </p:txBody>
      </p:sp>
      <p:sp>
        <p:nvSpPr>
          <p:cNvPr id="4" name="Slide Number Placeholder 3">
            <a:extLst>
              <a:ext uri="{FF2B5EF4-FFF2-40B4-BE49-F238E27FC236}">
                <a16:creationId xmlns:a16="http://schemas.microsoft.com/office/drawing/2014/main" id="{D95DC371-39A0-1C49-AB41-E6D1A4890518}"/>
              </a:ext>
            </a:extLst>
          </p:cNvPr>
          <p:cNvSpPr>
            <a:spLocks noGrp="1"/>
          </p:cNvSpPr>
          <p:nvPr>
            <p:ph type="sldNum" sz="quarter" idx="12"/>
          </p:nvPr>
        </p:nvSpPr>
        <p:spPr/>
        <p:txBody>
          <a:bodyPr/>
          <a:lstStyle/>
          <a:p>
            <a:fld id="{31DE2C5B-556E-47B8-A792-024C2FCA4ACC}" type="slidenum">
              <a:rPr lang="en-GB" smtClean="0"/>
              <a:t>15</a:t>
            </a:fld>
            <a:endParaRPr lang="en-GB" dirty="0"/>
          </a:p>
        </p:txBody>
      </p:sp>
    </p:spTree>
    <p:extLst>
      <p:ext uri="{BB962C8B-B14F-4D97-AF65-F5344CB8AC3E}">
        <p14:creationId xmlns:p14="http://schemas.microsoft.com/office/powerpoint/2010/main" val="3503565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2: Create a new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US" dirty="0"/>
              <a:t>To create a repository of our project folder, simply write (be sure to be inside “</a:t>
            </a:r>
            <a:r>
              <a:rPr lang="en-US" dirty="0">
                <a:latin typeface="Courier" pitchFamily="2" charset="0"/>
              </a:rPr>
              <a:t>git-test</a:t>
            </a:r>
            <a:r>
              <a:rPr lang="en-US" dirty="0"/>
              <a:t>”:</a:t>
            </a:r>
            <a:br>
              <a:rPr lang="en-US" dirty="0"/>
            </a:br>
            <a:br>
              <a:rPr lang="en-US" dirty="0"/>
            </a:br>
            <a:r>
              <a:rPr lang="en-IT" dirty="0">
                <a:latin typeface="Courier" pitchFamily="2" charset="0"/>
              </a:rPr>
              <a:t>&gt;&gt; </a:t>
            </a:r>
            <a:r>
              <a:rPr lang="en-US" dirty="0">
                <a:latin typeface="Courier" pitchFamily="2" charset="0"/>
              </a:rPr>
              <a:t>git </a:t>
            </a:r>
            <a:r>
              <a:rPr lang="en-US" dirty="0" err="1">
                <a:latin typeface="Courier" pitchFamily="2" charset="0"/>
              </a:rPr>
              <a:t>init</a:t>
            </a:r>
            <a:endParaRPr lang="en-US" dirty="0">
              <a:latin typeface="Courier" pitchFamily="2" charset="0"/>
            </a:endParaRPr>
          </a:p>
          <a:p>
            <a:endParaRPr lang="en-IT" dirty="0"/>
          </a:p>
          <a:p>
            <a:r>
              <a:rPr lang="en-IT" dirty="0"/>
              <a:t>A new hidden folder called “</a:t>
            </a:r>
            <a:r>
              <a:rPr lang="en-IT" dirty="0">
                <a:latin typeface="Courier" pitchFamily="2" charset="0"/>
              </a:rPr>
              <a:t>.git</a:t>
            </a:r>
            <a:r>
              <a:rPr lang="en-IT" dirty="0"/>
              <a:t>”, will be created</a:t>
            </a:r>
          </a:p>
          <a:p>
            <a:r>
              <a:rPr lang="en-IT" dirty="0"/>
              <a:t>Now let’s check what we have done using the “</a:t>
            </a:r>
            <a:r>
              <a:rPr lang="en-IT" dirty="0">
                <a:latin typeface="Courier" pitchFamily="2" charset="0"/>
              </a:rPr>
              <a:t>git status</a:t>
            </a:r>
            <a:r>
              <a:rPr lang="en-IT" dirty="0"/>
              <a:t>” command</a:t>
            </a:r>
          </a:p>
          <a:p>
            <a:endParaRPr lang="en-IT" dirty="0"/>
          </a:p>
        </p:txBody>
      </p:sp>
      <p:pic>
        <p:nvPicPr>
          <p:cNvPr id="5" name="Picture 4" descr="A screenshot of a computer&#10;&#10;Description automatically generated with medium confidence">
            <a:extLst>
              <a:ext uri="{FF2B5EF4-FFF2-40B4-BE49-F238E27FC236}">
                <a16:creationId xmlns:a16="http://schemas.microsoft.com/office/drawing/2014/main" id="{B243C32D-702C-8849-A9B0-C62051E1B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9823" y="4305143"/>
            <a:ext cx="6945012" cy="2383380"/>
          </a:xfrm>
          <a:prstGeom prst="rect">
            <a:avLst/>
          </a:prstGeom>
        </p:spPr>
      </p:pic>
      <p:sp>
        <p:nvSpPr>
          <p:cNvPr id="4" name="Slide Number Placeholder 3">
            <a:extLst>
              <a:ext uri="{FF2B5EF4-FFF2-40B4-BE49-F238E27FC236}">
                <a16:creationId xmlns:a16="http://schemas.microsoft.com/office/drawing/2014/main" id="{E6817BDA-15C4-4B40-88F5-C72704629FC1}"/>
              </a:ext>
            </a:extLst>
          </p:cNvPr>
          <p:cNvSpPr>
            <a:spLocks noGrp="1"/>
          </p:cNvSpPr>
          <p:nvPr>
            <p:ph type="sldNum" sz="quarter" idx="12"/>
          </p:nvPr>
        </p:nvSpPr>
        <p:spPr/>
        <p:txBody>
          <a:bodyPr/>
          <a:lstStyle/>
          <a:p>
            <a:fld id="{31DE2C5B-556E-47B8-A792-024C2FCA4ACC}" type="slidenum">
              <a:rPr lang="en-GB" smtClean="0"/>
              <a:t>16</a:t>
            </a:fld>
            <a:endParaRPr lang="en-GB" dirty="0"/>
          </a:p>
        </p:txBody>
      </p:sp>
    </p:spTree>
    <p:extLst>
      <p:ext uri="{BB962C8B-B14F-4D97-AF65-F5344CB8AC3E}">
        <p14:creationId xmlns:p14="http://schemas.microsoft.com/office/powerpoint/2010/main" val="556618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3: Track the file history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track and stage “</a:t>
            </a:r>
            <a:r>
              <a:rPr lang="en-IT" dirty="0">
                <a:latin typeface="Courier" pitchFamily="2" charset="0"/>
              </a:rPr>
              <a:t>text.txt</a:t>
            </a:r>
            <a:r>
              <a:rPr lang="en-IT" dirty="0"/>
              <a:t>” use the “</a:t>
            </a:r>
            <a:r>
              <a:rPr lang="en-IT" dirty="0">
                <a:latin typeface="Courier" pitchFamily="2" charset="0"/>
              </a:rPr>
              <a:t>git add</a:t>
            </a:r>
            <a:r>
              <a:rPr lang="en-IT" dirty="0"/>
              <a:t>” command</a:t>
            </a:r>
            <a:br>
              <a:rPr lang="en-IT" dirty="0"/>
            </a:br>
            <a:br>
              <a:rPr lang="en-IT" dirty="0"/>
            </a:br>
            <a:r>
              <a:rPr lang="en-IT" dirty="0">
                <a:latin typeface="Courier" pitchFamily="2" charset="0"/>
              </a:rPr>
              <a:t>&gt;&gt; git add text.txt</a:t>
            </a:r>
          </a:p>
          <a:p>
            <a:endParaRPr lang="en-IT" dirty="0"/>
          </a:p>
          <a:p>
            <a:r>
              <a:rPr lang="en-IT" dirty="0"/>
              <a:t>Alternatively, you can use ”</a:t>
            </a:r>
            <a:r>
              <a:rPr lang="en-IT" dirty="0">
                <a:latin typeface="Courier" pitchFamily="2" charset="0"/>
              </a:rPr>
              <a:t>git add *</a:t>
            </a:r>
            <a:r>
              <a:rPr lang="en-IT" dirty="0"/>
              <a:t>” to add all files in the project folders</a:t>
            </a:r>
          </a:p>
          <a:p>
            <a:endParaRPr lang="en-IT" dirty="0"/>
          </a:p>
          <a:p>
            <a:r>
              <a:rPr lang="en-IT" dirty="0"/>
              <a:t>Check the status of the repository</a:t>
            </a:r>
          </a:p>
          <a:p>
            <a:endParaRPr lang="en-IT" dirty="0"/>
          </a:p>
          <a:p>
            <a:endParaRPr lang="en-IT" dirty="0"/>
          </a:p>
          <a:p>
            <a:endParaRPr lang="en-IT" dirty="0"/>
          </a:p>
          <a:p>
            <a:endParaRPr lang="en-IT" dirty="0"/>
          </a:p>
          <a:p>
            <a:endParaRPr lang="en-IT" dirty="0"/>
          </a:p>
          <a:p>
            <a:endParaRPr lang="en-IT" dirty="0"/>
          </a:p>
        </p:txBody>
      </p:sp>
      <p:pic>
        <p:nvPicPr>
          <p:cNvPr id="5" name="Picture 4" descr="A screenshot of a computer&#10;&#10;Description automatically generated">
            <a:extLst>
              <a:ext uri="{FF2B5EF4-FFF2-40B4-BE49-F238E27FC236}">
                <a16:creationId xmlns:a16="http://schemas.microsoft.com/office/drawing/2014/main" id="{303414F4-7066-F54B-8996-6CF7D014B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963" y="4403119"/>
            <a:ext cx="6898074" cy="2187428"/>
          </a:xfrm>
          <a:prstGeom prst="rect">
            <a:avLst/>
          </a:prstGeom>
        </p:spPr>
      </p:pic>
      <p:sp>
        <p:nvSpPr>
          <p:cNvPr id="4" name="Slide Number Placeholder 3">
            <a:extLst>
              <a:ext uri="{FF2B5EF4-FFF2-40B4-BE49-F238E27FC236}">
                <a16:creationId xmlns:a16="http://schemas.microsoft.com/office/drawing/2014/main" id="{B0623F9C-51E8-7748-A96E-F463830E42CC}"/>
              </a:ext>
            </a:extLst>
          </p:cNvPr>
          <p:cNvSpPr>
            <a:spLocks noGrp="1"/>
          </p:cNvSpPr>
          <p:nvPr>
            <p:ph type="sldNum" sz="quarter" idx="12"/>
          </p:nvPr>
        </p:nvSpPr>
        <p:spPr/>
        <p:txBody>
          <a:bodyPr/>
          <a:lstStyle/>
          <a:p>
            <a:fld id="{31DE2C5B-556E-47B8-A792-024C2FCA4ACC}" type="slidenum">
              <a:rPr lang="en-GB" smtClean="0"/>
              <a:t>17</a:t>
            </a:fld>
            <a:endParaRPr lang="en-GB" dirty="0"/>
          </a:p>
        </p:txBody>
      </p:sp>
    </p:spTree>
    <p:extLst>
      <p:ext uri="{BB962C8B-B14F-4D97-AF65-F5344CB8AC3E}">
        <p14:creationId xmlns:p14="http://schemas.microsoft.com/office/powerpoint/2010/main" val="3222116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4: C</a:t>
            </a:r>
            <a:r>
              <a:rPr lang="en-GB" dirty="0"/>
              <a:t>o</a:t>
            </a:r>
            <a:r>
              <a:rPr lang="en-IT" dirty="0"/>
              <a:t>mmit the file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commit the file </a:t>
            </a:r>
            <a:br>
              <a:rPr lang="en-IT" dirty="0"/>
            </a:br>
            <a:br>
              <a:rPr lang="en-IT" dirty="0"/>
            </a:br>
            <a:r>
              <a:rPr lang="en-IT" dirty="0">
                <a:latin typeface="Courier" pitchFamily="2" charset="0"/>
              </a:rPr>
              <a:t>&gt;&gt; git commit –m “new file text.txt”</a:t>
            </a:r>
            <a:endParaRPr lang="en-IT" dirty="0"/>
          </a:p>
          <a:p>
            <a:endParaRPr lang="en-IT" dirty="0"/>
          </a:p>
          <a:p>
            <a:endParaRPr lang="en-IT" dirty="0"/>
          </a:p>
          <a:p>
            <a:endParaRPr lang="en-IT" dirty="0"/>
          </a:p>
          <a:p>
            <a:endParaRPr lang="en-IT" dirty="0"/>
          </a:p>
          <a:p>
            <a:endParaRPr lang="en-IT" dirty="0"/>
          </a:p>
          <a:p>
            <a:r>
              <a:rPr lang="en-IT" dirty="0"/>
              <a:t>Note that we added a message! This should be meaningful.</a:t>
            </a:r>
          </a:p>
        </p:txBody>
      </p:sp>
      <p:pic>
        <p:nvPicPr>
          <p:cNvPr id="9" name="Picture 8" descr="A screenshot of a computer&#10;&#10;Description automatically generated with medium confidence">
            <a:extLst>
              <a:ext uri="{FF2B5EF4-FFF2-40B4-BE49-F238E27FC236}">
                <a16:creationId xmlns:a16="http://schemas.microsoft.com/office/drawing/2014/main" id="{2F059DAE-4835-E948-BF8F-5FDA8664C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928" y="2794926"/>
            <a:ext cx="6960801" cy="1542613"/>
          </a:xfrm>
          <a:prstGeom prst="rect">
            <a:avLst/>
          </a:prstGeom>
        </p:spPr>
      </p:pic>
      <p:sp>
        <p:nvSpPr>
          <p:cNvPr id="4" name="Slide Number Placeholder 3">
            <a:extLst>
              <a:ext uri="{FF2B5EF4-FFF2-40B4-BE49-F238E27FC236}">
                <a16:creationId xmlns:a16="http://schemas.microsoft.com/office/drawing/2014/main" id="{607F5565-ED15-544C-ACCA-A3635AA79437}"/>
              </a:ext>
            </a:extLst>
          </p:cNvPr>
          <p:cNvSpPr>
            <a:spLocks noGrp="1"/>
          </p:cNvSpPr>
          <p:nvPr>
            <p:ph type="sldNum" sz="quarter" idx="12"/>
          </p:nvPr>
        </p:nvSpPr>
        <p:spPr/>
        <p:txBody>
          <a:bodyPr/>
          <a:lstStyle/>
          <a:p>
            <a:fld id="{31DE2C5B-556E-47B8-A792-024C2FCA4ACC}" type="slidenum">
              <a:rPr lang="en-GB" smtClean="0"/>
              <a:t>18</a:t>
            </a:fld>
            <a:endParaRPr lang="en-GB" dirty="0"/>
          </a:p>
        </p:txBody>
      </p:sp>
    </p:spTree>
    <p:extLst>
      <p:ext uri="{BB962C8B-B14F-4D97-AF65-F5344CB8AC3E}">
        <p14:creationId xmlns:p14="http://schemas.microsoft.com/office/powerpoint/2010/main" val="3523806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5: </a:t>
            </a:r>
            <a:r>
              <a:rPr lang="en-US" dirty="0"/>
              <a:t>Check the new history</a:t>
            </a:r>
            <a:endParaRPr lang="en-IT" dirty="0"/>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Check what we have done using the “</a:t>
            </a:r>
            <a:r>
              <a:rPr lang="en-IT" dirty="0">
                <a:latin typeface="Courier" pitchFamily="2" charset="0"/>
              </a:rPr>
              <a:t>git status</a:t>
            </a:r>
            <a:r>
              <a:rPr lang="en-IT" dirty="0"/>
              <a:t>” command</a:t>
            </a:r>
          </a:p>
          <a:p>
            <a:endParaRPr lang="en-IT" dirty="0"/>
          </a:p>
          <a:p>
            <a:endParaRPr lang="en-IT" dirty="0"/>
          </a:p>
          <a:p>
            <a:endParaRPr lang="en-IT" dirty="0"/>
          </a:p>
          <a:p>
            <a:endParaRPr lang="en-IT" dirty="0"/>
          </a:p>
          <a:p>
            <a:endParaRPr lang="en-IT" dirty="0"/>
          </a:p>
          <a:p>
            <a:r>
              <a:rPr lang="en-IT" dirty="0"/>
              <a:t>Even more things with “</a:t>
            </a:r>
            <a:r>
              <a:rPr lang="en-IT" dirty="0">
                <a:latin typeface="Courier" pitchFamily="2" charset="0"/>
              </a:rPr>
              <a:t>git log</a:t>
            </a:r>
            <a:r>
              <a:rPr lang="en-IT" dirty="0"/>
              <a:t>”</a:t>
            </a:r>
          </a:p>
        </p:txBody>
      </p:sp>
      <p:pic>
        <p:nvPicPr>
          <p:cNvPr id="5" name="Picture 4" descr="A screenshot of a computer&#10;&#10;Description automatically generated with medium confidence">
            <a:extLst>
              <a:ext uri="{FF2B5EF4-FFF2-40B4-BE49-F238E27FC236}">
                <a16:creationId xmlns:a16="http://schemas.microsoft.com/office/drawing/2014/main" id="{7E7F0BB2-FDEE-BF4E-AA9E-12A48C597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185" y="1936235"/>
            <a:ext cx="8802988" cy="155276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3F04431-D467-184C-8646-20B90EE531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640" y="4649916"/>
            <a:ext cx="7768720" cy="1994807"/>
          </a:xfrm>
          <a:prstGeom prst="rect">
            <a:avLst/>
          </a:prstGeom>
        </p:spPr>
      </p:pic>
      <p:sp>
        <p:nvSpPr>
          <p:cNvPr id="4" name="Slide Number Placeholder 3">
            <a:extLst>
              <a:ext uri="{FF2B5EF4-FFF2-40B4-BE49-F238E27FC236}">
                <a16:creationId xmlns:a16="http://schemas.microsoft.com/office/drawing/2014/main" id="{7B871861-A8C7-794B-994E-E482C90B8DE6}"/>
              </a:ext>
            </a:extLst>
          </p:cNvPr>
          <p:cNvSpPr>
            <a:spLocks noGrp="1"/>
          </p:cNvSpPr>
          <p:nvPr>
            <p:ph type="sldNum" sz="quarter" idx="12"/>
          </p:nvPr>
        </p:nvSpPr>
        <p:spPr/>
        <p:txBody>
          <a:bodyPr/>
          <a:lstStyle/>
          <a:p>
            <a:fld id="{31DE2C5B-556E-47B8-A792-024C2FCA4ACC}" type="slidenum">
              <a:rPr lang="en-GB" smtClean="0"/>
              <a:t>19</a:t>
            </a:fld>
            <a:endParaRPr lang="en-GB" dirty="0"/>
          </a:p>
        </p:txBody>
      </p:sp>
    </p:spTree>
    <p:extLst>
      <p:ext uri="{BB962C8B-B14F-4D97-AF65-F5344CB8AC3E}">
        <p14:creationId xmlns:p14="http://schemas.microsoft.com/office/powerpoint/2010/main" val="107024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b="1" dirty="0"/>
              <a:t>Version Control Systems &amp; GIT</a:t>
            </a:r>
            <a:endParaRPr lang="en-IT" b="1" dirty="0"/>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56D05648-6453-704E-80AA-5C6D01A8CCE3}"/>
              </a:ext>
            </a:extLst>
          </p:cNvPr>
          <p:cNvSpPr>
            <a:spLocks noGrp="1"/>
          </p:cNvSpPr>
          <p:nvPr>
            <p:ph type="sldNum" sz="quarter" idx="12"/>
          </p:nvPr>
        </p:nvSpPr>
        <p:spPr/>
        <p:txBody>
          <a:bodyPr/>
          <a:lstStyle/>
          <a:p>
            <a:fld id="{31DE2C5B-556E-47B8-A792-024C2FCA4ACC}" type="slidenum">
              <a:rPr lang="en-GB" smtClean="0"/>
              <a:t>2</a:t>
            </a:fld>
            <a:endParaRPr lang="en-GB" dirty="0"/>
          </a:p>
        </p:txBody>
      </p:sp>
    </p:spTree>
    <p:extLst>
      <p:ext uri="{BB962C8B-B14F-4D97-AF65-F5344CB8AC3E}">
        <p14:creationId xmlns:p14="http://schemas.microsoft.com/office/powerpoint/2010/main" val="3838072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6: </a:t>
            </a:r>
            <a:r>
              <a:rPr lang="en-US" dirty="0"/>
              <a:t>Make, check and commit </a:t>
            </a:r>
            <a:r>
              <a:rPr lang="en-IT" dirty="0"/>
              <a:t>modifications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Now let’s modify </a:t>
            </a:r>
            <a:r>
              <a:rPr lang="en-IT" dirty="0">
                <a:latin typeface="Courier" pitchFamily="2" charset="0"/>
              </a:rPr>
              <a:t>text.txt </a:t>
            </a:r>
            <a:r>
              <a:rPr lang="en-IT" dirty="0"/>
              <a:t>as</a:t>
            </a:r>
            <a:br>
              <a:rPr lang="en-IT" dirty="0"/>
            </a:br>
            <a:br>
              <a:rPr lang="en-IT" dirty="0"/>
            </a:br>
            <a:r>
              <a:rPr lang="en-IT" dirty="0">
                <a:latin typeface="Courier" pitchFamily="2" charset="0"/>
              </a:rPr>
              <a:t>Hello, world!</a:t>
            </a:r>
          </a:p>
          <a:p>
            <a:endParaRPr lang="en-IT" dirty="0"/>
          </a:p>
          <a:p>
            <a:r>
              <a:rPr lang="en-IT" dirty="0"/>
              <a:t>And try to do the following operations</a:t>
            </a:r>
          </a:p>
          <a:p>
            <a:pPr lvl="1"/>
            <a:r>
              <a:rPr lang="en-IT" dirty="0"/>
              <a:t>Check the status (</a:t>
            </a:r>
            <a:r>
              <a:rPr lang="en-IT" dirty="0">
                <a:latin typeface="Courier" pitchFamily="2" charset="0"/>
              </a:rPr>
              <a:t>git status </a:t>
            </a:r>
            <a:r>
              <a:rPr lang="en-IT" dirty="0"/>
              <a:t>command)</a:t>
            </a:r>
          </a:p>
          <a:p>
            <a:pPr lvl="1"/>
            <a:endParaRPr lang="en-IT" dirty="0"/>
          </a:p>
          <a:p>
            <a:pPr lvl="1"/>
            <a:r>
              <a:rPr lang="en-IT" dirty="0"/>
              <a:t>Stage the modifications (</a:t>
            </a:r>
            <a:r>
              <a:rPr lang="en-IT" dirty="0">
                <a:latin typeface="Courier" pitchFamily="2" charset="0"/>
              </a:rPr>
              <a:t>git add </a:t>
            </a:r>
            <a:r>
              <a:rPr lang="en-IT" dirty="0"/>
              <a:t>command)</a:t>
            </a:r>
          </a:p>
          <a:p>
            <a:pPr lvl="1"/>
            <a:endParaRPr lang="en-IT" dirty="0"/>
          </a:p>
          <a:p>
            <a:pPr lvl="1"/>
            <a:r>
              <a:rPr lang="en-IT" dirty="0"/>
              <a:t>Commit the new modifications (</a:t>
            </a:r>
            <a:r>
              <a:rPr lang="en-IT" dirty="0">
                <a:latin typeface="Courier" pitchFamily="2" charset="0"/>
              </a:rPr>
              <a:t>git commit </a:t>
            </a:r>
            <a:r>
              <a:rPr lang="en-IT" dirty="0"/>
              <a:t>command)</a:t>
            </a:r>
          </a:p>
          <a:p>
            <a:pPr lvl="1"/>
            <a:endParaRPr lang="en-IT" dirty="0"/>
          </a:p>
          <a:p>
            <a:r>
              <a:rPr lang="en-IT" dirty="0"/>
              <a:t>I’ll give you 10 minutes to do that</a:t>
            </a:r>
          </a:p>
        </p:txBody>
      </p:sp>
      <p:sp>
        <p:nvSpPr>
          <p:cNvPr id="4" name="Slide Number Placeholder 3">
            <a:extLst>
              <a:ext uri="{FF2B5EF4-FFF2-40B4-BE49-F238E27FC236}">
                <a16:creationId xmlns:a16="http://schemas.microsoft.com/office/drawing/2014/main" id="{ACE5554B-3ED6-CD48-B330-401E1E142C8F}"/>
              </a:ext>
            </a:extLst>
          </p:cNvPr>
          <p:cNvSpPr>
            <a:spLocks noGrp="1"/>
          </p:cNvSpPr>
          <p:nvPr>
            <p:ph type="sldNum" sz="quarter" idx="12"/>
          </p:nvPr>
        </p:nvSpPr>
        <p:spPr/>
        <p:txBody>
          <a:bodyPr/>
          <a:lstStyle/>
          <a:p>
            <a:fld id="{31DE2C5B-556E-47B8-A792-024C2FCA4ACC}" type="slidenum">
              <a:rPr lang="en-GB" smtClean="0"/>
              <a:t>20</a:t>
            </a:fld>
            <a:endParaRPr lang="en-GB" dirty="0"/>
          </a:p>
        </p:txBody>
      </p:sp>
    </p:spTree>
    <p:extLst>
      <p:ext uri="{BB962C8B-B14F-4D97-AF65-F5344CB8AC3E}">
        <p14:creationId xmlns:p14="http://schemas.microsoft.com/office/powerpoint/2010/main" val="3280604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More features: stash and reset</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A useful command is “</a:t>
            </a:r>
            <a:r>
              <a:rPr lang="en-IT" dirty="0">
                <a:latin typeface="Courier" pitchFamily="2" charset="0"/>
              </a:rPr>
              <a:t>git stash</a:t>
            </a:r>
            <a:r>
              <a:rPr lang="en-IT" dirty="0"/>
              <a:t>” which stores the current code changes in a stacked temporary working directory and restores the code to the previous valid status. </a:t>
            </a:r>
          </a:p>
          <a:p>
            <a:pPr lvl="1"/>
            <a:r>
              <a:rPr lang="en-IT" dirty="0"/>
              <a:t>Try the basics (</a:t>
            </a:r>
            <a:r>
              <a:rPr lang="en-IT" dirty="0">
                <a:latin typeface="Courier" pitchFamily="2" charset="0"/>
              </a:rPr>
              <a:t>git stash push</a:t>
            </a:r>
            <a:r>
              <a:rPr lang="en-IT" dirty="0"/>
              <a:t>, </a:t>
            </a:r>
            <a:r>
              <a:rPr lang="en-IT" dirty="0">
                <a:latin typeface="Courier" pitchFamily="2" charset="0"/>
              </a:rPr>
              <a:t>git stash pop</a:t>
            </a:r>
            <a:r>
              <a:rPr lang="en-IT" dirty="0"/>
              <a:t>)</a:t>
            </a:r>
          </a:p>
          <a:p>
            <a:pPr lvl="1"/>
            <a:r>
              <a:rPr lang="en-IT" dirty="0"/>
              <a:t>More functionalities in </a:t>
            </a:r>
            <a:r>
              <a:rPr lang="en-GB" dirty="0">
                <a:hlinkClick r:id="rId3"/>
              </a:rPr>
              <a:t>https://git-scm.com/docs/git-stash</a:t>
            </a:r>
            <a:r>
              <a:rPr lang="en-GB" dirty="0"/>
              <a:t> </a:t>
            </a:r>
            <a:endParaRPr lang="en-IT" dirty="0"/>
          </a:p>
          <a:p>
            <a:pPr marL="457200" lvl="1" indent="0">
              <a:buNone/>
            </a:pPr>
            <a:endParaRPr lang="en-IT" dirty="0"/>
          </a:p>
          <a:p>
            <a:r>
              <a:rPr lang="en-IT" dirty="0"/>
              <a:t>Another useful command is “</a:t>
            </a:r>
            <a:r>
              <a:rPr lang="en-IT" dirty="0">
                <a:latin typeface="Courier" pitchFamily="2" charset="0"/>
              </a:rPr>
              <a:t>git reset</a:t>
            </a:r>
            <a:r>
              <a:rPr lang="en-IT" dirty="0"/>
              <a:t>” which clears the staging area.</a:t>
            </a:r>
          </a:p>
          <a:p>
            <a:pPr lvl="1"/>
            <a:r>
              <a:rPr lang="en-IT" dirty="0"/>
              <a:t>Try the basics (</a:t>
            </a:r>
            <a:r>
              <a:rPr lang="en-IT" dirty="0">
                <a:latin typeface="Courier" pitchFamily="2" charset="0"/>
              </a:rPr>
              <a:t>git reset --hard</a:t>
            </a:r>
            <a:r>
              <a:rPr lang="en-IT" dirty="0"/>
              <a:t>)</a:t>
            </a:r>
          </a:p>
          <a:p>
            <a:pPr lvl="1"/>
            <a:r>
              <a:rPr lang="en-IT" dirty="0"/>
              <a:t>More functionalities in </a:t>
            </a:r>
            <a:r>
              <a:rPr lang="en-GB" dirty="0">
                <a:hlinkClick r:id="rId4"/>
              </a:rPr>
              <a:t>https://git-scm.com/docs/git-reset</a:t>
            </a:r>
            <a:r>
              <a:rPr lang="en-GB" dirty="0"/>
              <a:t> </a:t>
            </a:r>
            <a:endParaRPr lang="en-IT" dirty="0"/>
          </a:p>
        </p:txBody>
      </p:sp>
      <p:sp>
        <p:nvSpPr>
          <p:cNvPr id="4" name="TextBox 3">
            <a:extLst>
              <a:ext uri="{FF2B5EF4-FFF2-40B4-BE49-F238E27FC236}">
                <a16:creationId xmlns:a16="http://schemas.microsoft.com/office/drawing/2014/main" id="{E84963E0-97AE-7444-A9A9-8D0C12A84057}"/>
              </a:ext>
            </a:extLst>
          </p:cNvPr>
          <p:cNvSpPr txBox="1"/>
          <p:nvPr/>
        </p:nvSpPr>
        <p:spPr>
          <a:xfrm>
            <a:off x="10381670" y="40738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BONUS</a:t>
            </a:r>
          </a:p>
        </p:txBody>
      </p:sp>
      <p:sp>
        <p:nvSpPr>
          <p:cNvPr id="5" name="Slide Number Placeholder 4">
            <a:extLst>
              <a:ext uri="{FF2B5EF4-FFF2-40B4-BE49-F238E27FC236}">
                <a16:creationId xmlns:a16="http://schemas.microsoft.com/office/drawing/2014/main" id="{CC1F3486-E584-7947-9447-700012DF8996}"/>
              </a:ext>
            </a:extLst>
          </p:cNvPr>
          <p:cNvSpPr>
            <a:spLocks noGrp="1"/>
          </p:cNvSpPr>
          <p:nvPr>
            <p:ph type="sldNum" sz="quarter" idx="12"/>
          </p:nvPr>
        </p:nvSpPr>
        <p:spPr/>
        <p:txBody>
          <a:bodyPr/>
          <a:lstStyle/>
          <a:p>
            <a:fld id="{31DE2C5B-556E-47B8-A792-024C2FCA4ACC}" type="slidenum">
              <a:rPr lang="en-GB" smtClean="0"/>
              <a:t>21</a:t>
            </a:fld>
            <a:endParaRPr lang="en-GB" dirty="0"/>
          </a:p>
        </p:txBody>
      </p:sp>
    </p:spTree>
    <p:extLst>
      <p:ext uri="{BB962C8B-B14F-4D97-AF65-F5344CB8AC3E}">
        <p14:creationId xmlns:p14="http://schemas.microsoft.com/office/powerpoint/2010/main" val="1919024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b="1" dirty="0"/>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415938B6-1BB7-2143-94AA-7F629DCC1CDB}"/>
              </a:ext>
            </a:extLst>
          </p:cNvPr>
          <p:cNvSpPr>
            <a:spLocks noGrp="1"/>
          </p:cNvSpPr>
          <p:nvPr>
            <p:ph type="sldNum" sz="quarter" idx="12"/>
          </p:nvPr>
        </p:nvSpPr>
        <p:spPr/>
        <p:txBody>
          <a:bodyPr/>
          <a:lstStyle/>
          <a:p>
            <a:fld id="{31DE2C5B-556E-47B8-A792-024C2FCA4ACC}" type="slidenum">
              <a:rPr lang="en-GB" smtClean="0"/>
              <a:t>22</a:t>
            </a:fld>
            <a:endParaRPr lang="en-GB" dirty="0"/>
          </a:p>
        </p:txBody>
      </p:sp>
    </p:spTree>
    <p:extLst>
      <p:ext uri="{BB962C8B-B14F-4D97-AF65-F5344CB8AC3E}">
        <p14:creationId xmlns:p14="http://schemas.microsoft.com/office/powerpoint/2010/main" val="3062642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core: The working tree</a:t>
            </a:r>
          </a:p>
        </p:txBody>
      </p:sp>
      <p:sp>
        <p:nvSpPr>
          <p:cNvPr id="7" name="Content Placeholder 6">
            <a:extLst>
              <a:ext uri="{FF2B5EF4-FFF2-40B4-BE49-F238E27FC236}">
                <a16:creationId xmlns:a16="http://schemas.microsoft.com/office/drawing/2014/main" id="{E0E6A6F8-231B-9A48-AAD1-9FF652071FC9}"/>
              </a:ext>
            </a:extLst>
          </p:cNvPr>
          <p:cNvSpPr>
            <a:spLocks noGrp="1"/>
          </p:cNvSpPr>
          <p:nvPr>
            <p:ph idx="1"/>
          </p:nvPr>
        </p:nvSpPr>
        <p:spPr>
          <a:xfrm>
            <a:off x="428171" y="1361167"/>
            <a:ext cx="6914737" cy="4858203"/>
          </a:xfrm>
        </p:spPr>
        <p:txBody>
          <a:bodyPr>
            <a:normAutofit/>
          </a:bodyPr>
          <a:lstStyle/>
          <a:p>
            <a:r>
              <a:rPr lang="en-IT" dirty="0"/>
              <a:t>Let’s zoom in. What we have actually done?</a:t>
            </a:r>
          </a:p>
          <a:p>
            <a:endParaRPr lang="en-IT" dirty="0"/>
          </a:p>
        </p:txBody>
      </p:sp>
      <p:pic>
        <p:nvPicPr>
          <p:cNvPr id="8" name="Content Placeholder 4" descr="A screenshot of a computer&#10;&#10;Description automatically generated">
            <a:extLst>
              <a:ext uri="{FF2B5EF4-FFF2-40B4-BE49-F238E27FC236}">
                <a16:creationId xmlns:a16="http://schemas.microsoft.com/office/drawing/2014/main" id="{7C1162C7-3D2E-3E43-8572-6AE22BB15171}"/>
              </a:ext>
            </a:extLst>
          </p:cNvPr>
          <p:cNvPicPr>
            <a:picLocks noChangeAspect="1"/>
          </p:cNvPicPr>
          <p:nvPr/>
        </p:nvPicPr>
        <p:blipFill rotWithShape="1">
          <a:blip r:embed="rId3">
            <a:extLst>
              <a:ext uri="{28A0092B-C50C-407E-A947-70E740481C1C}">
                <a14:useLocalDpi xmlns:a14="http://schemas.microsoft.com/office/drawing/2010/main" val="0"/>
              </a:ext>
            </a:extLst>
          </a:blip>
          <a:srcRect r="26375"/>
          <a:stretch/>
        </p:blipFill>
        <p:spPr>
          <a:xfrm>
            <a:off x="7472219" y="1115856"/>
            <a:ext cx="4516581" cy="1993934"/>
          </a:xfrm>
          <a:prstGeom prst="rect">
            <a:avLst/>
          </a:prstGeom>
        </p:spPr>
      </p:pic>
      <p:sp>
        <p:nvSpPr>
          <p:cNvPr id="3" name="Slide Number Placeholder 2">
            <a:extLst>
              <a:ext uri="{FF2B5EF4-FFF2-40B4-BE49-F238E27FC236}">
                <a16:creationId xmlns:a16="http://schemas.microsoft.com/office/drawing/2014/main" id="{44BFD578-A9CC-B94B-96DE-1888F24D1B2A}"/>
              </a:ext>
            </a:extLst>
          </p:cNvPr>
          <p:cNvSpPr>
            <a:spLocks noGrp="1"/>
          </p:cNvSpPr>
          <p:nvPr>
            <p:ph type="sldNum" sz="quarter" idx="12"/>
          </p:nvPr>
        </p:nvSpPr>
        <p:spPr/>
        <p:txBody>
          <a:bodyPr/>
          <a:lstStyle/>
          <a:p>
            <a:fld id="{31DE2C5B-556E-47B8-A792-024C2FCA4ACC}" type="slidenum">
              <a:rPr lang="en-GB" smtClean="0"/>
              <a:t>23</a:t>
            </a:fld>
            <a:endParaRPr lang="en-GB" dirty="0"/>
          </a:p>
        </p:txBody>
      </p:sp>
    </p:spTree>
    <p:extLst>
      <p:ext uri="{BB962C8B-B14F-4D97-AF65-F5344CB8AC3E}">
        <p14:creationId xmlns:p14="http://schemas.microsoft.com/office/powerpoint/2010/main" val="492450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core: The working tree</a:t>
            </a:r>
          </a:p>
        </p:txBody>
      </p:sp>
      <p:sp>
        <p:nvSpPr>
          <p:cNvPr id="7" name="Content Placeholder 6">
            <a:extLst>
              <a:ext uri="{FF2B5EF4-FFF2-40B4-BE49-F238E27FC236}">
                <a16:creationId xmlns:a16="http://schemas.microsoft.com/office/drawing/2014/main" id="{E0E6A6F8-231B-9A48-AAD1-9FF652071FC9}"/>
              </a:ext>
            </a:extLst>
          </p:cNvPr>
          <p:cNvSpPr>
            <a:spLocks noGrp="1"/>
          </p:cNvSpPr>
          <p:nvPr>
            <p:ph idx="1"/>
          </p:nvPr>
        </p:nvSpPr>
        <p:spPr>
          <a:xfrm>
            <a:off x="428171" y="1361167"/>
            <a:ext cx="6914737" cy="4858203"/>
          </a:xfrm>
        </p:spPr>
        <p:txBody>
          <a:bodyPr>
            <a:normAutofit/>
          </a:bodyPr>
          <a:lstStyle/>
          <a:p>
            <a:r>
              <a:rPr lang="en-IT" dirty="0"/>
              <a:t>T</a:t>
            </a:r>
            <a:r>
              <a:rPr lang="en-GB" dirty="0"/>
              <a:t>h</a:t>
            </a:r>
            <a:r>
              <a:rPr lang="en-IT" dirty="0"/>
              <a:t>e repository tracks the history thanks to a tree-based structure called </a:t>
            </a:r>
            <a:r>
              <a:rPr lang="en-IT" b="1" dirty="0"/>
              <a:t>working tree</a:t>
            </a:r>
            <a:r>
              <a:rPr lang="en-IT" dirty="0"/>
              <a:t> which memorizes the filesystem of all code versions. </a:t>
            </a:r>
          </a:p>
          <a:p>
            <a:endParaRPr lang="en-IT" dirty="0"/>
          </a:p>
          <a:p>
            <a:r>
              <a:rPr lang="en-IT" dirty="0"/>
              <a:t>The w</a:t>
            </a:r>
            <a:r>
              <a:rPr lang="en-GB" dirty="0"/>
              <a:t>or</a:t>
            </a:r>
            <a:r>
              <a:rPr lang="en-IT" dirty="0"/>
              <a:t>king tree has a main branch called </a:t>
            </a:r>
            <a:r>
              <a:rPr lang="en-IT" b="1" dirty="0"/>
              <a:t>master</a:t>
            </a:r>
            <a:r>
              <a:rPr lang="en-IT" dirty="0"/>
              <a:t>.</a:t>
            </a:r>
          </a:p>
          <a:p>
            <a:endParaRPr lang="en-IT" dirty="0"/>
          </a:p>
          <a:p>
            <a:r>
              <a:rPr lang="en-IT" dirty="0"/>
              <a:t>Every commit is associated to a unique hash code.</a:t>
            </a:r>
          </a:p>
          <a:p>
            <a:endParaRPr lang="en-IT" dirty="0"/>
          </a:p>
          <a:p>
            <a:r>
              <a:rPr lang="en-IT" dirty="0"/>
              <a:t>GIT moves through the working tree using the </a:t>
            </a:r>
            <a:r>
              <a:rPr lang="en-IT" b="1" dirty="0"/>
              <a:t>HEAD</a:t>
            </a:r>
            <a:r>
              <a:rPr lang="en-IT" dirty="0"/>
              <a:t> pointer. </a:t>
            </a:r>
          </a:p>
          <a:p>
            <a:endParaRPr lang="en-IT" dirty="0"/>
          </a:p>
        </p:txBody>
      </p:sp>
      <p:pic>
        <p:nvPicPr>
          <p:cNvPr id="8" name="Content Placeholder 4" descr="A screenshot of a computer&#10;&#10;Description automatically generated">
            <a:extLst>
              <a:ext uri="{FF2B5EF4-FFF2-40B4-BE49-F238E27FC236}">
                <a16:creationId xmlns:a16="http://schemas.microsoft.com/office/drawing/2014/main" id="{7C1162C7-3D2E-3E43-8572-6AE22BB15171}"/>
              </a:ext>
            </a:extLst>
          </p:cNvPr>
          <p:cNvPicPr>
            <a:picLocks noChangeAspect="1"/>
          </p:cNvPicPr>
          <p:nvPr/>
        </p:nvPicPr>
        <p:blipFill rotWithShape="1">
          <a:blip r:embed="rId3">
            <a:extLst>
              <a:ext uri="{28A0092B-C50C-407E-A947-70E740481C1C}">
                <a14:useLocalDpi xmlns:a14="http://schemas.microsoft.com/office/drawing/2010/main" val="0"/>
              </a:ext>
            </a:extLst>
          </a:blip>
          <a:srcRect r="26375"/>
          <a:stretch/>
        </p:blipFill>
        <p:spPr>
          <a:xfrm>
            <a:off x="7472219" y="1115856"/>
            <a:ext cx="4516581" cy="1993934"/>
          </a:xfrm>
          <a:prstGeom prst="rect">
            <a:avLst/>
          </a:prstGeom>
        </p:spPr>
      </p:pic>
      <p:sp>
        <p:nvSpPr>
          <p:cNvPr id="9" name="TextBox 8">
            <a:extLst>
              <a:ext uri="{FF2B5EF4-FFF2-40B4-BE49-F238E27FC236}">
                <a16:creationId xmlns:a16="http://schemas.microsoft.com/office/drawing/2014/main" id="{AEF21D3C-6493-A644-AD1C-8612C15414CD}"/>
              </a:ext>
            </a:extLst>
          </p:cNvPr>
          <p:cNvSpPr txBox="1"/>
          <p:nvPr/>
        </p:nvSpPr>
        <p:spPr>
          <a:xfrm>
            <a:off x="8211125" y="529243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10" name="TextBox 9">
            <a:extLst>
              <a:ext uri="{FF2B5EF4-FFF2-40B4-BE49-F238E27FC236}">
                <a16:creationId xmlns:a16="http://schemas.microsoft.com/office/drawing/2014/main" id="{C5F27715-475A-F248-890B-14BF42C1E9E4}"/>
              </a:ext>
            </a:extLst>
          </p:cNvPr>
          <p:cNvSpPr txBox="1"/>
          <p:nvPr/>
        </p:nvSpPr>
        <p:spPr>
          <a:xfrm>
            <a:off x="9933707" y="529243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12" name="Straight Arrow Connector 11">
            <a:extLst>
              <a:ext uri="{FF2B5EF4-FFF2-40B4-BE49-F238E27FC236}">
                <a16:creationId xmlns:a16="http://schemas.microsoft.com/office/drawing/2014/main" id="{8984176A-0DAD-514E-9386-F7C9EEE8DB82}"/>
              </a:ext>
            </a:extLst>
          </p:cNvPr>
          <p:cNvCxnSpPr>
            <a:cxnSpLocks/>
            <a:stCxn id="10" idx="1"/>
          </p:cNvCxnSpPr>
          <p:nvPr/>
        </p:nvCxnSpPr>
        <p:spPr>
          <a:xfrm flipH="1">
            <a:off x="9476507" y="5477102"/>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1443919E-C232-A841-B6AB-7E4DAD366F14}"/>
              </a:ext>
            </a:extLst>
          </p:cNvPr>
          <p:cNvCxnSpPr>
            <a:cxnSpLocks/>
            <a:endCxn id="10" idx="0"/>
          </p:cNvCxnSpPr>
          <p:nvPr/>
        </p:nvCxnSpPr>
        <p:spPr>
          <a:xfrm>
            <a:off x="10566398" y="5052290"/>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Rectangle 18">
            <a:extLst>
              <a:ext uri="{FF2B5EF4-FFF2-40B4-BE49-F238E27FC236}">
                <a16:creationId xmlns:a16="http://schemas.microsoft.com/office/drawing/2014/main" id="{C52D840E-1EAE-2F42-868E-18A85D2F2EC4}"/>
              </a:ext>
            </a:extLst>
          </p:cNvPr>
          <p:cNvSpPr/>
          <p:nvPr/>
        </p:nvSpPr>
        <p:spPr>
          <a:xfrm>
            <a:off x="10122205" y="4682958"/>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20" name="Rectangle 19">
            <a:extLst>
              <a:ext uri="{FF2B5EF4-FFF2-40B4-BE49-F238E27FC236}">
                <a16:creationId xmlns:a16="http://schemas.microsoft.com/office/drawing/2014/main" id="{566A324A-055A-7946-A227-8F87DCABCFBA}"/>
              </a:ext>
            </a:extLst>
          </p:cNvPr>
          <p:cNvSpPr/>
          <p:nvPr/>
        </p:nvSpPr>
        <p:spPr>
          <a:xfrm>
            <a:off x="8091055" y="5172363"/>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21" name="Rectangle 20">
            <a:extLst>
              <a:ext uri="{FF2B5EF4-FFF2-40B4-BE49-F238E27FC236}">
                <a16:creationId xmlns:a16="http://schemas.microsoft.com/office/drawing/2014/main" id="{A4A44E06-631C-5B46-B68E-D51468EE8398}"/>
              </a:ext>
            </a:extLst>
          </p:cNvPr>
          <p:cNvSpPr/>
          <p:nvPr/>
        </p:nvSpPr>
        <p:spPr>
          <a:xfrm>
            <a:off x="8053197" y="486762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3" name="Slide Number Placeholder 2">
            <a:extLst>
              <a:ext uri="{FF2B5EF4-FFF2-40B4-BE49-F238E27FC236}">
                <a16:creationId xmlns:a16="http://schemas.microsoft.com/office/drawing/2014/main" id="{C860CFD3-FE1A-254A-87B8-D4D9F1638434}"/>
              </a:ext>
            </a:extLst>
          </p:cNvPr>
          <p:cNvSpPr>
            <a:spLocks noGrp="1"/>
          </p:cNvSpPr>
          <p:nvPr>
            <p:ph type="sldNum" sz="quarter" idx="12"/>
          </p:nvPr>
        </p:nvSpPr>
        <p:spPr/>
        <p:txBody>
          <a:bodyPr/>
          <a:lstStyle/>
          <a:p>
            <a:fld id="{31DE2C5B-556E-47B8-A792-024C2FCA4ACC}" type="slidenum">
              <a:rPr lang="en-GB" smtClean="0"/>
              <a:t>24</a:t>
            </a:fld>
            <a:endParaRPr lang="en-GB" dirty="0"/>
          </a:p>
        </p:txBody>
      </p:sp>
    </p:spTree>
    <p:extLst>
      <p:ext uri="{BB962C8B-B14F-4D97-AF65-F5344CB8AC3E}">
        <p14:creationId xmlns:p14="http://schemas.microsoft.com/office/powerpoint/2010/main" val="675342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Moving through the working tree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normAutofit/>
          </a:bodyPr>
          <a:lstStyle/>
          <a:p>
            <a:r>
              <a:rPr lang="en-IT" dirty="0"/>
              <a:t>Move through the working tree using the “</a:t>
            </a:r>
            <a:r>
              <a:rPr lang="en-IT" dirty="0">
                <a:latin typeface="Courier" pitchFamily="2" charset="0"/>
              </a:rPr>
              <a:t>git checkout</a:t>
            </a:r>
            <a:r>
              <a:rPr lang="en-IT" dirty="0"/>
              <a:t>” command</a:t>
            </a:r>
          </a:p>
        </p:txBody>
      </p:sp>
      <p:sp>
        <p:nvSpPr>
          <p:cNvPr id="4" name="TextBox 3">
            <a:extLst>
              <a:ext uri="{FF2B5EF4-FFF2-40B4-BE49-F238E27FC236}">
                <a16:creationId xmlns:a16="http://schemas.microsoft.com/office/drawing/2014/main" id="{DCBB6A5C-F86F-524B-A47F-0C03BCE6B2A3}"/>
              </a:ext>
            </a:extLst>
          </p:cNvPr>
          <p:cNvSpPr txBox="1"/>
          <p:nvPr/>
        </p:nvSpPr>
        <p:spPr>
          <a:xfrm>
            <a:off x="8191740" y="440030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5" name="TextBox 4">
            <a:extLst>
              <a:ext uri="{FF2B5EF4-FFF2-40B4-BE49-F238E27FC236}">
                <a16:creationId xmlns:a16="http://schemas.microsoft.com/office/drawing/2014/main" id="{83E283A6-F173-FC47-9626-053255297FFD}"/>
              </a:ext>
            </a:extLst>
          </p:cNvPr>
          <p:cNvSpPr txBox="1"/>
          <p:nvPr/>
        </p:nvSpPr>
        <p:spPr>
          <a:xfrm>
            <a:off x="9914322" y="440030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6" name="Straight Arrow Connector 5">
            <a:extLst>
              <a:ext uri="{FF2B5EF4-FFF2-40B4-BE49-F238E27FC236}">
                <a16:creationId xmlns:a16="http://schemas.microsoft.com/office/drawing/2014/main" id="{64246851-1323-DE4F-A437-022EEEFD4A3B}"/>
              </a:ext>
            </a:extLst>
          </p:cNvPr>
          <p:cNvCxnSpPr>
            <a:cxnSpLocks/>
            <a:stCxn id="5" idx="1"/>
          </p:cNvCxnSpPr>
          <p:nvPr/>
        </p:nvCxnSpPr>
        <p:spPr>
          <a:xfrm flipH="1">
            <a:off x="9457122" y="4584972"/>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7B6677FE-8096-AC41-92AB-DF7F5D7C5DA1}"/>
              </a:ext>
            </a:extLst>
          </p:cNvPr>
          <p:cNvCxnSpPr>
            <a:cxnSpLocks/>
            <a:stCxn id="8" idx="2"/>
            <a:endCxn id="4" idx="0"/>
          </p:cNvCxnSpPr>
          <p:nvPr/>
        </p:nvCxnSpPr>
        <p:spPr>
          <a:xfrm>
            <a:off x="8824431" y="4021251"/>
            <a:ext cx="0" cy="3790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Rectangle 7">
            <a:extLst>
              <a:ext uri="{FF2B5EF4-FFF2-40B4-BE49-F238E27FC236}">
                <a16:creationId xmlns:a16="http://schemas.microsoft.com/office/drawing/2014/main" id="{9D127600-20D9-6D49-92B3-9BA8665E018D}"/>
              </a:ext>
            </a:extLst>
          </p:cNvPr>
          <p:cNvSpPr/>
          <p:nvPr/>
        </p:nvSpPr>
        <p:spPr>
          <a:xfrm>
            <a:off x="8380238" y="3651919"/>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9" name="Rectangle 8">
            <a:extLst>
              <a:ext uri="{FF2B5EF4-FFF2-40B4-BE49-F238E27FC236}">
                <a16:creationId xmlns:a16="http://schemas.microsoft.com/office/drawing/2014/main" id="{39D9E17F-C105-C94A-A38D-BB8DA9269536}"/>
              </a:ext>
            </a:extLst>
          </p:cNvPr>
          <p:cNvSpPr/>
          <p:nvPr/>
        </p:nvSpPr>
        <p:spPr>
          <a:xfrm>
            <a:off x="8071670" y="4280233"/>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0" name="Rectangle 9">
            <a:extLst>
              <a:ext uri="{FF2B5EF4-FFF2-40B4-BE49-F238E27FC236}">
                <a16:creationId xmlns:a16="http://schemas.microsoft.com/office/drawing/2014/main" id="{11F64BC4-73F9-EF4C-85F1-70009BCB66E7}"/>
              </a:ext>
            </a:extLst>
          </p:cNvPr>
          <p:cNvSpPr/>
          <p:nvPr/>
        </p:nvSpPr>
        <p:spPr>
          <a:xfrm>
            <a:off x="8033812" y="397549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4" name="TextBox 13">
            <a:extLst>
              <a:ext uri="{FF2B5EF4-FFF2-40B4-BE49-F238E27FC236}">
                <a16:creationId xmlns:a16="http://schemas.microsoft.com/office/drawing/2014/main" id="{CB19FE2C-A448-0F4D-9BF9-E11D4B2886B3}"/>
              </a:ext>
            </a:extLst>
          </p:cNvPr>
          <p:cNvSpPr txBox="1"/>
          <p:nvPr/>
        </p:nvSpPr>
        <p:spPr>
          <a:xfrm>
            <a:off x="8191740" y="2417082"/>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15" name="TextBox 14">
            <a:extLst>
              <a:ext uri="{FF2B5EF4-FFF2-40B4-BE49-F238E27FC236}">
                <a16:creationId xmlns:a16="http://schemas.microsoft.com/office/drawing/2014/main" id="{915A620C-BC22-7E40-941F-AA81234A1075}"/>
              </a:ext>
            </a:extLst>
          </p:cNvPr>
          <p:cNvSpPr txBox="1"/>
          <p:nvPr/>
        </p:nvSpPr>
        <p:spPr>
          <a:xfrm>
            <a:off x="9914322" y="2417082"/>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16" name="Straight Arrow Connector 15">
            <a:extLst>
              <a:ext uri="{FF2B5EF4-FFF2-40B4-BE49-F238E27FC236}">
                <a16:creationId xmlns:a16="http://schemas.microsoft.com/office/drawing/2014/main" id="{7A18094A-B52F-8940-B1DF-67839DFFE32E}"/>
              </a:ext>
            </a:extLst>
          </p:cNvPr>
          <p:cNvCxnSpPr>
            <a:cxnSpLocks/>
            <a:stCxn id="15" idx="1"/>
          </p:cNvCxnSpPr>
          <p:nvPr/>
        </p:nvCxnSpPr>
        <p:spPr>
          <a:xfrm flipH="1">
            <a:off x="9457122" y="2601748"/>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AA0E18D0-F7C9-B445-8DBC-F3D926903197}"/>
              </a:ext>
            </a:extLst>
          </p:cNvPr>
          <p:cNvCxnSpPr>
            <a:cxnSpLocks/>
            <a:endCxn id="15" idx="0"/>
          </p:cNvCxnSpPr>
          <p:nvPr/>
        </p:nvCxnSpPr>
        <p:spPr>
          <a:xfrm>
            <a:off x="10547013" y="2176936"/>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9485012E-F69B-814E-A3EB-E4F1E24500C1}"/>
              </a:ext>
            </a:extLst>
          </p:cNvPr>
          <p:cNvSpPr/>
          <p:nvPr/>
        </p:nvSpPr>
        <p:spPr>
          <a:xfrm>
            <a:off x="10102820" y="1807604"/>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19" name="Rectangle 18">
            <a:extLst>
              <a:ext uri="{FF2B5EF4-FFF2-40B4-BE49-F238E27FC236}">
                <a16:creationId xmlns:a16="http://schemas.microsoft.com/office/drawing/2014/main" id="{C58F693B-5EA7-C648-9E1D-FD36125D924F}"/>
              </a:ext>
            </a:extLst>
          </p:cNvPr>
          <p:cNvSpPr/>
          <p:nvPr/>
        </p:nvSpPr>
        <p:spPr>
          <a:xfrm>
            <a:off x="8071670" y="2297009"/>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20" name="Rectangle 19">
            <a:extLst>
              <a:ext uri="{FF2B5EF4-FFF2-40B4-BE49-F238E27FC236}">
                <a16:creationId xmlns:a16="http://schemas.microsoft.com/office/drawing/2014/main" id="{650CCA1B-EAB6-4B4B-85F3-CECB6AA66831}"/>
              </a:ext>
            </a:extLst>
          </p:cNvPr>
          <p:cNvSpPr/>
          <p:nvPr/>
        </p:nvSpPr>
        <p:spPr>
          <a:xfrm>
            <a:off x="8033812" y="1992270"/>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cxnSp>
        <p:nvCxnSpPr>
          <p:cNvPr id="21" name="Straight Arrow Connector 20">
            <a:extLst>
              <a:ext uri="{FF2B5EF4-FFF2-40B4-BE49-F238E27FC236}">
                <a16:creationId xmlns:a16="http://schemas.microsoft.com/office/drawing/2014/main" id="{D7DDF60A-6B15-964D-840F-E306FB923633}"/>
              </a:ext>
            </a:extLst>
          </p:cNvPr>
          <p:cNvCxnSpPr>
            <a:cxnSpLocks/>
          </p:cNvCxnSpPr>
          <p:nvPr/>
        </p:nvCxnSpPr>
        <p:spPr>
          <a:xfrm>
            <a:off x="9670470" y="3049945"/>
            <a:ext cx="0" cy="8108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A1DBCA33-412C-9745-BC37-3CFA7C9B1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93" y="1763299"/>
            <a:ext cx="4980457" cy="5033867"/>
          </a:xfrm>
          <a:prstGeom prst="rect">
            <a:avLst/>
          </a:prstGeom>
        </p:spPr>
      </p:pic>
      <p:sp>
        <p:nvSpPr>
          <p:cNvPr id="24" name="Rectangle 23">
            <a:extLst>
              <a:ext uri="{FF2B5EF4-FFF2-40B4-BE49-F238E27FC236}">
                <a16:creationId xmlns:a16="http://schemas.microsoft.com/office/drawing/2014/main" id="{CD7CF8B1-5283-BF4D-98B7-E5EFBD95E18D}"/>
              </a:ext>
            </a:extLst>
          </p:cNvPr>
          <p:cNvSpPr/>
          <p:nvPr/>
        </p:nvSpPr>
        <p:spPr>
          <a:xfrm>
            <a:off x="6198715" y="3182057"/>
            <a:ext cx="3493997" cy="369332"/>
          </a:xfrm>
          <a:prstGeom prst="rect">
            <a:avLst/>
          </a:prstGeom>
        </p:spPr>
        <p:txBody>
          <a:bodyPr wrap="square">
            <a:spAutoFit/>
          </a:bodyPr>
          <a:lstStyle/>
          <a:p>
            <a:r>
              <a:rPr lang="en-IT" dirty="0">
                <a:latin typeface="Courier" pitchFamily="2" charset="0"/>
              </a:rPr>
              <a:t>&gt;&gt; git checkout 0ab757</a:t>
            </a:r>
            <a:endParaRPr lang="en-IT" dirty="0"/>
          </a:p>
        </p:txBody>
      </p:sp>
      <p:sp>
        <p:nvSpPr>
          <p:cNvPr id="27" name="TextBox 26">
            <a:extLst>
              <a:ext uri="{FF2B5EF4-FFF2-40B4-BE49-F238E27FC236}">
                <a16:creationId xmlns:a16="http://schemas.microsoft.com/office/drawing/2014/main" id="{53642309-0B5D-E949-B613-9CCCE37764C6}"/>
              </a:ext>
            </a:extLst>
          </p:cNvPr>
          <p:cNvSpPr txBox="1"/>
          <p:nvPr/>
        </p:nvSpPr>
        <p:spPr>
          <a:xfrm>
            <a:off x="8228683" y="610242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28" name="TextBox 27">
            <a:extLst>
              <a:ext uri="{FF2B5EF4-FFF2-40B4-BE49-F238E27FC236}">
                <a16:creationId xmlns:a16="http://schemas.microsoft.com/office/drawing/2014/main" id="{46ED26E3-1202-0848-8397-1CBCA4869724}"/>
              </a:ext>
            </a:extLst>
          </p:cNvPr>
          <p:cNvSpPr txBox="1"/>
          <p:nvPr/>
        </p:nvSpPr>
        <p:spPr>
          <a:xfrm>
            <a:off x="9951265" y="610242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29" name="Straight Arrow Connector 28">
            <a:extLst>
              <a:ext uri="{FF2B5EF4-FFF2-40B4-BE49-F238E27FC236}">
                <a16:creationId xmlns:a16="http://schemas.microsoft.com/office/drawing/2014/main" id="{BF72791D-4BA4-8744-A7FF-A6F76083C105}"/>
              </a:ext>
            </a:extLst>
          </p:cNvPr>
          <p:cNvCxnSpPr>
            <a:cxnSpLocks/>
            <a:stCxn id="28" idx="1"/>
          </p:cNvCxnSpPr>
          <p:nvPr/>
        </p:nvCxnSpPr>
        <p:spPr>
          <a:xfrm flipH="1">
            <a:off x="9494065" y="6287094"/>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DC049D08-8F69-7540-B56A-BDF00B68B416}"/>
              </a:ext>
            </a:extLst>
          </p:cNvPr>
          <p:cNvCxnSpPr>
            <a:cxnSpLocks/>
            <a:endCxn id="28" idx="0"/>
          </p:cNvCxnSpPr>
          <p:nvPr/>
        </p:nvCxnSpPr>
        <p:spPr>
          <a:xfrm>
            <a:off x="10583956" y="5862282"/>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Rectangle 30">
            <a:extLst>
              <a:ext uri="{FF2B5EF4-FFF2-40B4-BE49-F238E27FC236}">
                <a16:creationId xmlns:a16="http://schemas.microsoft.com/office/drawing/2014/main" id="{0DC5716F-C93F-C34B-9E1C-F4E886A42143}"/>
              </a:ext>
            </a:extLst>
          </p:cNvPr>
          <p:cNvSpPr/>
          <p:nvPr/>
        </p:nvSpPr>
        <p:spPr>
          <a:xfrm>
            <a:off x="10139763" y="5492950"/>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32" name="Rectangle 31">
            <a:extLst>
              <a:ext uri="{FF2B5EF4-FFF2-40B4-BE49-F238E27FC236}">
                <a16:creationId xmlns:a16="http://schemas.microsoft.com/office/drawing/2014/main" id="{8B7C5319-6E29-F847-B786-D53BB87E4492}"/>
              </a:ext>
            </a:extLst>
          </p:cNvPr>
          <p:cNvSpPr/>
          <p:nvPr/>
        </p:nvSpPr>
        <p:spPr>
          <a:xfrm>
            <a:off x="8108613" y="5982355"/>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33" name="Rectangle 32">
            <a:extLst>
              <a:ext uri="{FF2B5EF4-FFF2-40B4-BE49-F238E27FC236}">
                <a16:creationId xmlns:a16="http://schemas.microsoft.com/office/drawing/2014/main" id="{7232C514-64F2-5843-B511-700CA7265BEA}"/>
              </a:ext>
            </a:extLst>
          </p:cNvPr>
          <p:cNvSpPr/>
          <p:nvPr/>
        </p:nvSpPr>
        <p:spPr>
          <a:xfrm>
            <a:off x="8070755" y="567761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cxnSp>
        <p:nvCxnSpPr>
          <p:cNvPr id="34" name="Straight Arrow Connector 33">
            <a:extLst>
              <a:ext uri="{FF2B5EF4-FFF2-40B4-BE49-F238E27FC236}">
                <a16:creationId xmlns:a16="http://schemas.microsoft.com/office/drawing/2014/main" id="{BC597CB4-0632-964B-8934-87238A72C58F}"/>
              </a:ext>
            </a:extLst>
          </p:cNvPr>
          <p:cNvCxnSpPr>
            <a:cxnSpLocks/>
          </p:cNvCxnSpPr>
          <p:nvPr/>
        </p:nvCxnSpPr>
        <p:spPr>
          <a:xfrm>
            <a:off x="9692711" y="4996481"/>
            <a:ext cx="0" cy="8108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Rectangle 34">
            <a:extLst>
              <a:ext uri="{FF2B5EF4-FFF2-40B4-BE49-F238E27FC236}">
                <a16:creationId xmlns:a16="http://schemas.microsoft.com/office/drawing/2014/main" id="{196954E3-074C-3B4A-8717-BB05892E6693}"/>
              </a:ext>
            </a:extLst>
          </p:cNvPr>
          <p:cNvSpPr/>
          <p:nvPr/>
        </p:nvSpPr>
        <p:spPr>
          <a:xfrm>
            <a:off x="6198715" y="5230630"/>
            <a:ext cx="3313065" cy="369332"/>
          </a:xfrm>
          <a:prstGeom prst="rect">
            <a:avLst/>
          </a:prstGeom>
        </p:spPr>
        <p:txBody>
          <a:bodyPr wrap="square">
            <a:spAutoFit/>
          </a:bodyPr>
          <a:lstStyle/>
          <a:p>
            <a:r>
              <a:rPr lang="en-IT" dirty="0">
                <a:latin typeface="Courier" pitchFamily="2" charset="0"/>
              </a:rPr>
              <a:t>&gt;&gt; git checkout 5a7bab</a:t>
            </a:r>
            <a:endParaRPr lang="en-IT" dirty="0"/>
          </a:p>
        </p:txBody>
      </p:sp>
      <p:sp>
        <p:nvSpPr>
          <p:cNvPr id="11" name="Slide Number Placeholder 10">
            <a:extLst>
              <a:ext uri="{FF2B5EF4-FFF2-40B4-BE49-F238E27FC236}">
                <a16:creationId xmlns:a16="http://schemas.microsoft.com/office/drawing/2014/main" id="{B34F4D6B-7377-F44C-8295-EA471FF42367}"/>
              </a:ext>
            </a:extLst>
          </p:cNvPr>
          <p:cNvSpPr>
            <a:spLocks noGrp="1"/>
          </p:cNvSpPr>
          <p:nvPr>
            <p:ph type="sldNum" sz="quarter" idx="12"/>
          </p:nvPr>
        </p:nvSpPr>
        <p:spPr/>
        <p:txBody>
          <a:bodyPr/>
          <a:lstStyle/>
          <a:p>
            <a:fld id="{31DE2C5B-556E-47B8-A792-024C2FCA4ACC}" type="slidenum">
              <a:rPr lang="en-GB" smtClean="0"/>
              <a:t>25</a:t>
            </a:fld>
            <a:endParaRPr lang="en-GB" dirty="0"/>
          </a:p>
        </p:txBody>
      </p:sp>
    </p:spTree>
    <p:extLst>
      <p:ext uri="{BB962C8B-B14F-4D97-AF65-F5344CB8AC3E}">
        <p14:creationId xmlns:p14="http://schemas.microsoft.com/office/powerpoint/2010/main" val="659836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Branching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85000" lnSpcReduction="20000"/>
          </a:bodyPr>
          <a:lstStyle/>
          <a:p>
            <a:r>
              <a:rPr lang="en-IT" dirty="0"/>
              <a:t>We have a tree -&gt; We have branches</a:t>
            </a:r>
          </a:p>
          <a:p>
            <a:endParaRPr lang="en-IT" dirty="0"/>
          </a:p>
          <a:p>
            <a:endParaRPr lang="en-IT" dirty="0"/>
          </a:p>
          <a:p>
            <a:endParaRPr lang="en-IT" dirty="0"/>
          </a:p>
          <a:p>
            <a:endParaRPr lang="en-IT" dirty="0"/>
          </a:p>
          <a:p>
            <a:endParaRPr lang="en-IT" dirty="0"/>
          </a:p>
          <a:p>
            <a:endParaRPr lang="en-IT" dirty="0"/>
          </a:p>
          <a:p>
            <a:endParaRPr lang="en-IT" dirty="0"/>
          </a:p>
          <a:p>
            <a:endParaRPr lang="en-IT" dirty="0"/>
          </a:p>
          <a:p>
            <a:r>
              <a:rPr lang="en-IT" dirty="0"/>
              <a:t>Branching is one the greatest features of GIT and allows to create parallel branches to master and start working from there without modifying the other branches (master included).</a:t>
            </a:r>
          </a:p>
          <a:p>
            <a:endParaRPr lang="en-IT" dirty="0"/>
          </a:p>
          <a:p>
            <a:r>
              <a:rPr lang="en-IT" dirty="0"/>
              <a:t>Why this is game changer? Because now you can </a:t>
            </a:r>
          </a:p>
          <a:p>
            <a:pPr lvl="1"/>
            <a:r>
              <a:rPr lang="en-IT" dirty="0"/>
              <a:t>Work together on parallel branches</a:t>
            </a:r>
          </a:p>
          <a:p>
            <a:pPr lvl="1"/>
            <a:r>
              <a:rPr lang="en-IT" dirty="0"/>
              <a:t>Test functionalities in dedicated branches without affecting the main code</a:t>
            </a:r>
          </a:p>
          <a:p>
            <a:pPr lvl="1"/>
            <a:r>
              <a:rPr lang="en-IT" dirty="0"/>
              <a:t>Fix bugs efficiently</a:t>
            </a:r>
          </a:p>
        </p:txBody>
      </p:sp>
      <p:sp>
        <p:nvSpPr>
          <p:cNvPr id="4" name="TextBox 3">
            <a:extLst>
              <a:ext uri="{FF2B5EF4-FFF2-40B4-BE49-F238E27FC236}">
                <a16:creationId xmlns:a16="http://schemas.microsoft.com/office/drawing/2014/main" id="{773C0F19-3CDC-A343-820A-B2B6E206AF47}"/>
              </a:ext>
            </a:extLst>
          </p:cNvPr>
          <p:cNvSpPr txBox="1"/>
          <p:nvPr/>
        </p:nvSpPr>
        <p:spPr>
          <a:xfrm>
            <a:off x="3315039"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 name="TextBox 4">
            <a:extLst>
              <a:ext uri="{FF2B5EF4-FFF2-40B4-BE49-F238E27FC236}">
                <a16:creationId xmlns:a16="http://schemas.microsoft.com/office/drawing/2014/main" id="{B7B4C1C7-F8C9-2E45-9125-5ADFF011DD20}"/>
              </a:ext>
            </a:extLst>
          </p:cNvPr>
          <p:cNvSpPr txBox="1"/>
          <p:nvPr/>
        </p:nvSpPr>
        <p:spPr>
          <a:xfrm>
            <a:off x="4263898"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6" name="Straight Arrow Connector 5">
            <a:extLst>
              <a:ext uri="{FF2B5EF4-FFF2-40B4-BE49-F238E27FC236}">
                <a16:creationId xmlns:a16="http://schemas.microsoft.com/office/drawing/2014/main" id="{D78C1AFB-E099-8F42-84B3-40E3ADB1C165}"/>
              </a:ext>
            </a:extLst>
          </p:cNvPr>
          <p:cNvCxnSpPr>
            <a:cxnSpLocks/>
            <a:stCxn id="5" idx="1"/>
            <a:endCxn id="4" idx="3"/>
          </p:cNvCxnSpPr>
          <p:nvPr/>
        </p:nvCxnSpPr>
        <p:spPr>
          <a:xfrm flipH="1">
            <a:off x="3772239" y="3011332"/>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 name="Rectangle 6">
            <a:extLst>
              <a:ext uri="{FF2B5EF4-FFF2-40B4-BE49-F238E27FC236}">
                <a16:creationId xmlns:a16="http://schemas.microsoft.com/office/drawing/2014/main" id="{DA161DEB-DBA1-7642-8EF2-5EA183981196}"/>
              </a:ext>
            </a:extLst>
          </p:cNvPr>
          <p:cNvSpPr/>
          <p:nvPr/>
        </p:nvSpPr>
        <p:spPr>
          <a:xfrm>
            <a:off x="3194969" y="2706593"/>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8" name="Rectangle 7">
            <a:extLst>
              <a:ext uri="{FF2B5EF4-FFF2-40B4-BE49-F238E27FC236}">
                <a16:creationId xmlns:a16="http://schemas.microsoft.com/office/drawing/2014/main" id="{49379E17-1D10-624B-B4D7-8A1E194EF020}"/>
              </a:ext>
            </a:extLst>
          </p:cNvPr>
          <p:cNvSpPr/>
          <p:nvPr/>
        </p:nvSpPr>
        <p:spPr>
          <a:xfrm>
            <a:off x="3157111" y="240185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E01DCC90-2755-CC46-A86B-2A9E3A5AB3B0}"/>
              </a:ext>
            </a:extLst>
          </p:cNvPr>
          <p:cNvSpPr/>
          <p:nvPr/>
        </p:nvSpPr>
        <p:spPr>
          <a:xfrm>
            <a:off x="4795289" y="1949182"/>
            <a:ext cx="1724920"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13" name="Rectangle 12">
            <a:extLst>
              <a:ext uri="{FF2B5EF4-FFF2-40B4-BE49-F238E27FC236}">
                <a16:creationId xmlns:a16="http://schemas.microsoft.com/office/drawing/2014/main" id="{5D95703C-D026-1742-965E-F2DA71861672}"/>
              </a:ext>
            </a:extLst>
          </p:cNvPr>
          <p:cNvSpPr/>
          <p:nvPr/>
        </p:nvSpPr>
        <p:spPr>
          <a:xfrm>
            <a:off x="6112329" y="3429279"/>
            <a:ext cx="2929071" cy="646545"/>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5" name="TextBox 14">
            <a:extLst>
              <a:ext uri="{FF2B5EF4-FFF2-40B4-BE49-F238E27FC236}">
                <a16:creationId xmlns:a16="http://schemas.microsoft.com/office/drawing/2014/main" id="{C4ACB00A-5A54-0945-99F3-C9D61A2FE2D1}"/>
              </a:ext>
            </a:extLst>
          </p:cNvPr>
          <p:cNvSpPr txBox="1"/>
          <p:nvPr/>
        </p:nvSpPr>
        <p:spPr>
          <a:xfrm>
            <a:off x="6539036"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16" name="TextBox 15">
            <a:extLst>
              <a:ext uri="{FF2B5EF4-FFF2-40B4-BE49-F238E27FC236}">
                <a16:creationId xmlns:a16="http://schemas.microsoft.com/office/drawing/2014/main" id="{5CACF1EB-54E6-3441-8D4B-B52B4C6E8ABE}"/>
              </a:ext>
            </a:extLst>
          </p:cNvPr>
          <p:cNvSpPr txBox="1"/>
          <p:nvPr/>
        </p:nvSpPr>
        <p:spPr>
          <a:xfrm>
            <a:off x="5361577"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17" name="Straight Arrow Connector 16">
            <a:extLst>
              <a:ext uri="{FF2B5EF4-FFF2-40B4-BE49-F238E27FC236}">
                <a16:creationId xmlns:a16="http://schemas.microsoft.com/office/drawing/2014/main" id="{077958DC-6673-9545-98B9-E80481B4AF25}"/>
              </a:ext>
            </a:extLst>
          </p:cNvPr>
          <p:cNvCxnSpPr>
            <a:cxnSpLocks/>
            <a:endCxn id="5" idx="3"/>
          </p:cNvCxnSpPr>
          <p:nvPr/>
        </p:nvCxnSpPr>
        <p:spPr>
          <a:xfrm flipH="1">
            <a:off x="4721098" y="3011332"/>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A0D3EC27-2B20-0F4A-9099-03AF277D46F0}"/>
              </a:ext>
            </a:extLst>
          </p:cNvPr>
          <p:cNvCxnSpPr>
            <a:cxnSpLocks/>
            <a:stCxn id="15" idx="1"/>
            <a:endCxn id="16" idx="3"/>
          </p:cNvCxnSpPr>
          <p:nvPr/>
        </p:nvCxnSpPr>
        <p:spPr>
          <a:xfrm flipH="1">
            <a:off x="5818777" y="3011332"/>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4" name="TextBox 23">
            <a:extLst>
              <a:ext uri="{FF2B5EF4-FFF2-40B4-BE49-F238E27FC236}">
                <a16:creationId xmlns:a16="http://schemas.microsoft.com/office/drawing/2014/main" id="{ABBEC290-D0A4-3F41-99DE-0BF2C098DBEA}"/>
              </a:ext>
            </a:extLst>
          </p:cNvPr>
          <p:cNvSpPr txBox="1"/>
          <p:nvPr/>
        </p:nvSpPr>
        <p:spPr>
          <a:xfrm>
            <a:off x="5821523" y="2081084"/>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sp>
        <p:nvSpPr>
          <p:cNvPr id="25" name="TextBox 24">
            <a:extLst>
              <a:ext uri="{FF2B5EF4-FFF2-40B4-BE49-F238E27FC236}">
                <a16:creationId xmlns:a16="http://schemas.microsoft.com/office/drawing/2014/main" id="{267C4B73-ABC3-3640-9951-9470C5679192}"/>
              </a:ext>
            </a:extLst>
          </p:cNvPr>
          <p:cNvSpPr txBox="1"/>
          <p:nvPr/>
        </p:nvSpPr>
        <p:spPr>
          <a:xfrm>
            <a:off x="4968876" y="2081084"/>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26" name="Straight Arrow Connector 25">
            <a:extLst>
              <a:ext uri="{FF2B5EF4-FFF2-40B4-BE49-F238E27FC236}">
                <a16:creationId xmlns:a16="http://schemas.microsoft.com/office/drawing/2014/main" id="{F68366C6-9C52-A144-9DF8-B863396A503A}"/>
              </a:ext>
            </a:extLst>
          </p:cNvPr>
          <p:cNvCxnSpPr>
            <a:cxnSpLocks/>
            <a:stCxn id="24" idx="1"/>
            <a:endCxn id="25" idx="3"/>
          </p:cNvCxnSpPr>
          <p:nvPr/>
        </p:nvCxnSpPr>
        <p:spPr>
          <a:xfrm flipH="1">
            <a:off x="5426076" y="2265750"/>
            <a:ext cx="39544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84F42AD1-5C17-104E-9393-A267AEB701E3}"/>
              </a:ext>
            </a:extLst>
          </p:cNvPr>
          <p:cNvSpPr/>
          <p:nvPr/>
        </p:nvSpPr>
        <p:spPr>
          <a:xfrm>
            <a:off x="4779710" y="1669039"/>
            <a:ext cx="103906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GB" sz="1600" b="1" dirty="0">
                <a:solidFill>
                  <a:srgbClr val="0070C0"/>
                </a:solidFill>
                <a:latin typeface="Palatino Linotype" panose="02040502050505030304" pitchFamily="18" charset="0"/>
              </a:rPr>
              <a:t>a b</a:t>
            </a:r>
            <a:r>
              <a:rPr lang="en-IT" sz="1600" b="1" dirty="0">
                <a:solidFill>
                  <a:srgbClr val="0070C0"/>
                </a:solidFill>
                <a:latin typeface="Palatino Linotype" panose="02040502050505030304" pitchFamily="18" charset="0"/>
              </a:rPr>
              <a:t>ranch </a:t>
            </a:r>
            <a:endParaRPr lang="en-IT" sz="1600" dirty="0">
              <a:solidFill>
                <a:srgbClr val="0070C0"/>
              </a:solidFill>
              <a:latin typeface="Palatino Linotype" panose="02040502050505030304" pitchFamily="18" charset="0"/>
            </a:endParaRPr>
          </a:p>
        </p:txBody>
      </p:sp>
      <p:sp>
        <p:nvSpPr>
          <p:cNvPr id="32" name="Rectangle 31">
            <a:extLst>
              <a:ext uri="{FF2B5EF4-FFF2-40B4-BE49-F238E27FC236}">
                <a16:creationId xmlns:a16="http://schemas.microsoft.com/office/drawing/2014/main" id="{F122F7C2-E6F4-5547-BDB9-0B45D32F972C}"/>
              </a:ext>
            </a:extLst>
          </p:cNvPr>
          <p:cNvSpPr/>
          <p:nvPr/>
        </p:nvSpPr>
        <p:spPr>
          <a:xfrm>
            <a:off x="7440332" y="3120837"/>
            <a:ext cx="1654620"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GB" sz="1600" b="1" dirty="0">
                <a:solidFill>
                  <a:srgbClr val="C00000"/>
                </a:solidFill>
                <a:latin typeface="Palatino Linotype" panose="02040502050505030304" pitchFamily="18" charset="0"/>
              </a:rPr>
              <a:t>another b</a:t>
            </a:r>
            <a:r>
              <a:rPr lang="en-IT" sz="1600" b="1" dirty="0">
                <a:solidFill>
                  <a:srgbClr val="C00000"/>
                </a:solidFill>
                <a:latin typeface="Palatino Linotype" panose="02040502050505030304" pitchFamily="18" charset="0"/>
              </a:rPr>
              <a:t>ranch </a:t>
            </a:r>
            <a:endParaRPr lang="en-IT" sz="1600" dirty="0">
              <a:solidFill>
                <a:srgbClr val="C00000"/>
              </a:solidFill>
              <a:latin typeface="Palatino Linotype" panose="02040502050505030304" pitchFamily="18" charset="0"/>
            </a:endParaRPr>
          </a:p>
        </p:txBody>
      </p:sp>
      <p:sp>
        <p:nvSpPr>
          <p:cNvPr id="33" name="TextBox 32">
            <a:extLst>
              <a:ext uri="{FF2B5EF4-FFF2-40B4-BE49-F238E27FC236}">
                <a16:creationId xmlns:a16="http://schemas.microsoft.com/office/drawing/2014/main" id="{8C8DF1C1-9501-9F4A-A8F3-325B8ADA0272}"/>
              </a:ext>
            </a:extLst>
          </p:cNvPr>
          <p:cNvSpPr txBox="1"/>
          <p:nvPr/>
        </p:nvSpPr>
        <p:spPr>
          <a:xfrm>
            <a:off x="6332258"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4" name="TextBox 33">
            <a:extLst>
              <a:ext uri="{FF2B5EF4-FFF2-40B4-BE49-F238E27FC236}">
                <a16:creationId xmlns:a16="http://schemas.microsoft.com/office/drawing/2014/main" id="{EA69CD4A-CBA0-6E47-9474-9FEF4C69A310}"/>
              </a:ext>
            </a:extLst>
          </p:cNvPr>
          <p:cNvSpPr txBox="1"/>
          <p:nvPr/>
        </p:nvSpPr>
        <p:spPr>
          <a:xfrm>
            <a:off x="7379262"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5" name="TextBox 34">
            <a:extLst>
              <a:ext uri="{FF2B5EF4-FFF2-40B4-BE49-F238E27FC236}">
                <a16:creationId xmlns:a16="http://schemas.microsoft.com/office/drawing/2014/main" id="{2723E14B-B673-9940-897A-A7C4DB4F6C9C}"/>
              </a:ext>
            </a:extLst>
          </p:cNvPr>
          <p:cNvSpPr txBox="1"/>
          <p:nvPr/>
        </p:nvSpPr>
        <p:spPr>
          <a:xfrm>
            <a:off x="8333704"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6" name="Straight Arrow Connector 35">
            <a:extLst>
              <a:ext uri="{FF2B5EF4-FFF2-40B4-BE49-F238E27FC236}">
                <a16:creationId xmlns:a16="http://schemas.microsoft.com/office/drawing/2014/main" id="{4E573CA7-5A02-AB49-B44B-D184C4D0983C}"/>
              </a:ext>
            </a:extLst>
          </p:cNvPr>
          <p:cNvCxnSpPr>
            <a:cxnSpLocks/>
            <a:stCxn id="35" idx="1"/>
            <a:endCxn id="34" idx="3"/>
          </p:cNvCxnSpPr>
          <p:nvPr/>
        </p:nvCxnSpPr>
        <p:spPr>
          <a:xfrm flipH="1">
            <a:off x="7836462" y="3731249"/>
            <a:ext cx="497242" cy="0"/>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39" name="Straight Arrow Connector 38">
            <a:extLst>
              <a:ext uri="{FF2B5EF4-FFF2-40B4-BE49-F238E27FC236}">
                <a16:creationId xmlns:a16="http://schemas.microsoft.com/office/drawing/2014/main" id="{B8FD8FAD-0193-5842-B962-4AFB3C12E5E6}"/>
              </a:ext>
            </a:extLst>
          </p:cNvPr>
          <p:cNvCxnSpPr>
            <a:cxnSpLocks/>
            <a:stCxn id="34" idx="1"/>
            <a:endCxn id="33" idx="3"/>
          </p:cNvCxnSpPr>
          <p:nvPr/>
        </p:nvCxnSpPr>
        <p:spPr>
          <a:xfrm flipH="1">
            <a:off x="6789458" y="3731249"/>
            <a:ext cx="589804" cy="0"/>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45" name="Straight Arrow Connector 44">
            <a:extLst>
              <a:ext uri="{FF2B5EF4-FFF2-40B4-BE49-F238E27FC236}">
                <a16:creationId xmlns:a16="http://schemas.microsoft.com/office/drawing/2014/main" id="{0EDA313F-8ADD-8843-AE24-C82677FC6EDF}"/>
              </a:ext>
            </a:extLst>
          </p:cNvPr>
          <p:cNvCxnSpPr>
            <a:cxnSpLocks/>
            <a:stCxn id="33" idx="1"/>
            <a:endCxn id="16" idx="2"/>
          </p:cNvCxnSpPr>
          <p:nvPr/>
        </p:nvCxnSpPr>
        <p:spPr>
          <a:xfrm flipH="1" flipV="1">
            <a:off x="5590177" y="3195998"/>
            <a:ext cx="742081" cy="535251"/>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48" name="Straight Arrow Connector 47">
            <a:extLst>
              <a:ext uri="{FF2B5EF4-FFF2-40B4-BE49-F238E27FC236}">
                <a16:creationId xmlns:a16="http://schemas.microsoft.com/office/drawing/2014/main" id="{A21AA4D5-61DB-F049-9A0D-D62968CB940A}"/>
              </a:ext>
            </a:extLst>
          </p:cNvPr>
          <p:cNvCxnSpPr>
            <a:cxnSpLocks/>
            <a:stCxn id="25" idx="1"/>
          </p:cNvCxnSpPr>
          <p:nvPr/>
        </p:nvCxnSpPr>
        <p:spPr>
          <a:xfrm flipH="1">
            <a:off x="4492498" y="2265750"/>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8EF3380-10AB-A64D-ADE6-584330A17B8C}"/>
              </a:ext>
            </a:extLst>
          </p:cNvPr>
          <p:cNvCxnSpPr>
            <a:cxnSpLocks/>
            <a:stCxn id="15" idx="0"/>
            <a:endCxn id="24" idx="3"/>
          </p:cNvCxnSpPr>
          <p:nvPr/>
        </p:nvCxnSpPr>
        <p:spPr>
          <a:xfrm flipH="1" flipV="1">
            <a:off x="6278723" y="2265750"/>
            <a:ext cx="488913"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Slide Number Placeholder 8">
            <a:extLst>
              <a:ext uri="{FF2B5EF4-FFF2-40B4-BE49-F238E27FC236}">
                <a16:creationId xmlns:a16="http://schemas.microsoft.com/office/drawing/2014/main" id="{7FFC356E-DE16-4B46-9BF6-66912F1FA61F}"/>
              </a:ext>
            </a:extLst>
          </p:cNvPr>
          <p:cNvSpPr>
            <a:spLocks noGrp="1"/>
          </p:cNvSpPr>
          <p:nvPr>
            <p:ph type="sldNum" sz="quarter" idx="12"/>
          </p:nvPr>
        </p:nvSpPr>
        <p:spPr/>
        <p:txBody>
          <a:bodyPr/>
          <a:lstStyle/>
          <a:p>
            <a:fld id="{31DE2C5B-556E-47B8-A792-024C2FCA4ACC}" type="slidenum">
              <a:rPr lang="en-GB" smtClean="0"/>
              <a:t>26</a:t>
            </a:fld>
            <a:endParaRPr lang="en-GB" dirty="0"/>
          </a:p>
        </p:txBody>
      </p:sp>
    </p:spTree>
    <p:extLst>
      <p:ext uri="{BB962C8B-B14F-4D97-AF65-F5344CB8AC3E}">
        <p14:creationId xmlns:p14="http://schemas.microsoft.com/office/powerpoint/2010/main" val="922024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Create new branches </a:t>
            </a:r>
          </a:p>
        </p:txBody>
      </p:sp>
      <p:sp>
        <p:nvSpPr>
          <p:cNvPr id="37" name="Content Placeholder 2">
            <a:extLst>
              <a:ext uri="{FF2B5EF4-FFF2-40B4-BE49-F238E27FC236}">
                <a16:creationId xmlns:a16="http://schemas.microsoft.com/office/drawing/2014/main" id="{0FA79970-5EAD-B646-9C34-805E04C7BCE6}"/>
              </a:ext>
            </a:extLst>
          </p:cNvPr>
          <p:cNvSpPr>
            <a:spLocks noGrp="1"/>
          </p:cNvSpPr>
          <p:nvPr>
            <p:ph idx="1"/>
          </p:nvPr>
        </p:nvSpPr>
        <p:spPr>
          <a:xfrm>
            <a:off x="428172" y="1361167"/>
            <a:ext cx="11368314" cy="5334907"/>
          </a:xfrm>
        </p:spPr>
        <p:txBody>
          <a:bodyPr>
            <a:normAutofit/>
          </a:bodyPr>
          <a:lstStyle/>
          <a:p>
            <a:r>
              <a:rPr lang="en-IT" dirty="0"/>
              <a:t>To create a branch from the current commit you can use the “</a:t>
            </a:r>
            <a:r>
              <a:rPr lang="en-IT" dirty="0">
                <a:latin typeface="Courier" pitchFamily="2" charset="0"/>
              </a:rPr>
              <a:t>git branch</a:t>
            </a:r>
            <a:r>
              <a:rPr lang="en-IT" dirty="0"/>
              <a:t>” command</a:t>
            </a:r>
            <a:br>
              <a:rPr lang="en-IT" dirty="0"/>
            </a:br>
            <a:br>
              <a:rPr lang="en-IT" dirty="0"/>
            </a:br>
            <a:r>
              <a:rPr lang="en-IT" dirty="0">
                <a:latin typeface="Courier" pitchFamily="2" charset="0"/>
              </a:rPr>
              <a:t>&gt;&gt; git branch devel</a:t>
            </a:r>
          </a:p>
          <a:p>
            <a:endParaRPr lang="en-IT" dirty="0">
              <a:latin typeface="Courier" pitchFamily="2" charset="0"/>
            </a:endParaRPr>
          </a:p>
          <a:p>
            <a:r>
              <a:rPr lang="en-IT" dirty="0"/>
              <a:t>Now this is our working tree:</a:t>
            </a:r>
          </a:p>
          <a:p>
            <a:pPr lvl="1"/>
            <a:r>
              <a:rPr lang="en-IT" dirty="0"/>
              <a:t>We have a new branch called devel</a:t>
            </a:r>
          </a:p>
          <a:p>
            <a:pPr lvl="1"/>
            <a:r>
              <a:rPr lang="en-GB" dirty="0"/>
              <a:t>d</a:t>
            </a:r>
            <a:r>
              <a:rPr lang="en-IT" dirty="0"/>
              <a:t>evel is currently empty</a:t>
            </a:r>
          </a:p>
          <a:p>
            <a:pPr lvl="1"/>
            <a:r>
              <a:rPr lang="en-IT" dirty="0"/>
              <a:t>HEAD points to the latest commit</a:t>
            </a:r>
          </a:p>
          <a:p>
            <a:endParaRPr lang="en-IT" dirty="0"/>
          </a:p>
          <a:p>
            <a:r>
              <a:rPr lang="en-IT" dirty="0"/>
              <a:t>If a new commit occurs this will be our working tree: </a:t>
            </a:r>
          </a:p>
          <a:p>
            <a:endParaRPr lang="en-IT" dirty="0"/>
          </a:p>
          <a:p>
            <a:endParaRPr lang="en-IT" dirty="0"/>
          </a:p>
          <a:p>
            <a:endParaRPr lang="en-IT" dirty="0"/>
          </a:p>
          <a:p>
            <a:endParaRPr lang="en-IT" dirty="0"/>
          </a:p>
          <a:p>
            <a:endParaRPr lang="en-IT" dirty="0"/>
          </a:p>
          <a:p>
            <a:endParaRPr lang="en-IT" dirty="0"/>
          </a:p>
          <a:p>
            <a:endParaRPr lang="en-IT" dirty="0"/>
          </a:p>
        </p:txBody>
      </p:sp>
      <p:sp>
        <p:nvSpPr>
          <p:cNvPr id="38" name="TextBox 37">
            <a:extLst>
              <a:ext uri="{FF2B5EF4-FFF2-40B4-BE49-F238E27FC236}">
                <a16:creationId xmlns:a16="http://schemas.microsoft.com/office/drawing/2014/main" id="{27D3789E-2016-A344-8118-662A29517E29}"/>
              </a:ext>
            </a:extLst>
          </p:cNvPr>
          <p:cNvSpPr txBox="1"/>
          <p:nvPr/>
        </p:nvSpPr>
        <p:spPr>
          <a:xfrm>
            <a:off x="5351912" y="4289370"/>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40" name="TextBox 39">
            <a:extLst>
              <a:ext uri="{FF2B5EF4-FFF2-40B4-BE49-F238E27FC236}">
                <a16:creationId xmlns:a16="http://schemas.microsoft.com/office/drawing/2014/main" id="{62E9192B-B0B0-8442-8B9D-56C9D6326840}"/>
              </a:ext>
            </a:extLst>
          </p:cNvPr>
          <p:cNvSpPr txBox="1"/>
          <p:nvPr/>
        </p:nvSpPr>
        <p:spPr>
          <a:xfrm>
            <a:off x="7074494" y="4289370"/>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41" name="Straight Arrow Connector 40">
            <a:extLst>
              <a:ext uri="{FF2B5EF4-FFF2-40B4-BE49-F238E27FC236}">
                <a16:creationId xmlns:a16="http://schemas.microsoft.com/office/drawing/2014/main" id="{9645A453-234E-DD43-AB0A-EA7F23F7419D}"/>
              </a:ext>
            </a:extLst>
          </p:cNvPr>
          <p:cNvCxnSpPr>
            <a:cxnSpLocks/>
            <a:stCxn id="40" idx="1"/>
          </p:cNvCxnSpPr>
          <p:nvPr/>
        </p:nvCxnSpPr>
        <p:spPr>
          <a:xfrm flipH="1">
            <a:off x="6617294" y="4474036"/>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2" name="Straight Arrow Connector 41">
            <a:extLst>
              <a:ext uri="{FF2B5EF4-FFF2-40B4-BE49-F238E27FC236}">
                <a16:creationId xmlns:a16="http://schemas.microsoft.com/office/drawing/2014/main" id="{3A28CBB3-1F90-6944-8F9C-5A8C8E2BD65C}"/>
              </a:ext>
            </a:extLst>
          </p:cNvPr>
          <p:cNvCxnSpPr>
            <a:cxnSpLocks/>
            <a:stCxn id="43" idx="2"/>
            <a:endCxn id="40" idx="0"/>
          </p:cNvCxnSpPr>
          <p:nvPr/>
        </p:nvCxnSpPr>
        <p:spPr>
          <a:xfrm>
            <a:off x="7707185" y="3359027"/>
            <a:ext cx="0" cy="9303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18922C99-4AA9-DB4E-99D6-AD3E0FF4E432}"/>
              </a:ext>
            </a:extLst>
          </p:cNvPr>
          <p:cNvSpPr/>
          <p:nvPr/>
        </p:nvSpPr>
        <p:spPr>
          <a:xfrm>
            <a:off x="7262992" y="2989695"/>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44" name="Rectangle 43">
            <a:extLst>
              <a:ext uri="{FF2B5EF4-FFF2-40B4-BE49-F238E27FC236}">
                <a16:creationId xmlns:a16="http://schemas.microsoft.com/office/drawing/2014/main" id="{E6FA6B87-ABF2-7F43-B06E-38ABE3137AA8}"/>
              </a:ext>
            </a:extLst>
          </p:cNvPr>
          <p:cNvSpPr/>
          <p:nvPr/>
        </p:nvSpPr>
        <p:spPr>
          <a:xfrm>
            <a:off x="5231842" y="4169297"/>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6" name="Rectangle 45">
            <a:extLst>
              <a:ext uri="{FF2B5EF4-FFF2-40B4-BE49-F238E27FC236}">
                <a16:creationId xmlns:a16="http://schemas.microsoft.com/office/drawing/2014/main" id="{9A174374-9791-AC4E-A964-1014099F68B9}"/>
              </a:ext>
            </a:extLst>
          </p:cNvPr>
          <p:cNvSpPr/>
          <p:nvPr/>
        </p:nvSpPr>
        <p:spPr>
          <a:xfrm>
            <a:off x="5193984" y="3864558"/>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47" name="Rectangle 46">
            <a:extLst>
              <a:ext uri="{FF2B5EF4-FFF2-40B4-BE49-F238E27FC236}">
                <a16:creationId xmlns:a16="http://schemas.microsoft.com/office/drawing/2014/main" id="{ACC72BB2-2657-C046-9373-D1F2C46589CB}"/>
              </a:ext>
            </a:extLst>
          </p:cNvPr>
          <p:cNvSpPr/>
          <p:nvPr/>
        </p:nvSpPr>
        <p:spPr>
          <a:xfrm>
            <a:off x="7074494" y="3458159"/>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9" name="Rectangle 48">
            <a:extLst>
              <a:ext uri="{FF2B5EF4-FFF2-40B4-BE49-F238E27FC236}">
                <a16:creationId xmlns:a16="http://schemas.microsoft.com/office/drawing/2014/main" id="{78B5B163-42F1-EB43-BD09-8450D8D1F195}"/>
              </a:ext>
            </a:extLst>
          </p:cNvPr>
          <p:cNvSpPr/>
          <p:nvPr/>
        </p:nvSpPr>
        <p:spPr>
          <a:xfrm>
            <a:off x="9553980" y="3119161"/>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
        <p:nvSpPr>
          <p:cNvPr id="50" name="TextBox 49">
            <a:extLst>
              <a:ext uri="{FF2B5EF4-FFF2-40B4-BE49-F238E27FC236}">
                <a16:creationId xmlns:a16="http://schemas.microsoft.com/office/drawing/2014/main" id="{B25C936A-6F1A-2545-9804-C3284E304877}"/>
              </a:ext>
            </a:extLst>
          </p:cNvPr>
          <p:cNvSpPr txBox="1"/>
          <p:nvPr/>
        </p:nvSpPr>
        <p:spPr>
          <a:xfrm>
            <a:off x="5809112" y="611694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52" name="TextBox 51">
            <a:extLst>
              <a:ext uri="{FF2B5EF4-FFF2-40B4-BE49-F238E27FC236}">
                <a16:creationId xmlns:a16="http://schemas.microsoft.com/office/drawing/2014/main" id="{487310D6-B587-AF46-8E37-75E7AC858D80}"/>
              </a:ext>
            </a:extLst>
          </p:cNvPr>
          <p:cNvSpPr txBox="1"/>
          <p:nvPr/>
        </p:nvSpPr>
        <p:spPr>
          <a:xfrm>
            <a:off x="7641240" y="6127395"/>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53" name="Straight Arrow Connector 52">
            <a:extLst>
              <a:ext uri="{FF2B5EF4-FFF2-40B4-BE49-F238E27FC236}">
                <a16:creationId xmlns:a16="http://schemas.microsoft.com/office/drawing/2014/main" id="{5919DFED-06DD-2149-A3D1-B6298A541A61}"/>
              </a:ext>
            </a:extLst>
          </p:cNvPr>
          <p:cNvCxnSpPr>
            <a:cxnSpLocks/>
            <a:stCxn id="52" idx="1"/>
            <a:endCxn id="50" idx="3"/>
          </p:cNvCxnSpPr>
          <p:nvPr/>
        </p:nvCxnSpPr>
        <p:spPr>
          <a:xfrm flipH="1" flipV="1">
            <a:off x="7074494" y="6301607"/>
            <a:ext cx="566746" cy="1045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2ACBD13F-9448-3146-B330-A9F29B393CD5}"/>
              </a:ext>
            </a:extLst>
          </p:cNvPr>
          <p:cNvCxnSpPr>
            <a:cxnSpLocks/>
            <a:stCxn id="55" idx="2"/>
            <a:endCxn id="60" idx="0"/>
          </p:cNvCxnSpPr>
          <p:nvPr/>
        </p:nvCxnSpPr>
        <p:spPr>
          <a:xfrm>
            <a:off x="9381177" y="5170892"/>
            <a:ext cx="1" cy="2691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5" name="Rectangle 54">
            <a:extLst>
              <a:ext uri="{FF2B5EF4-FFF2-40B4-BE49-F238E27FC236}">
                <a16:creationId xmlns:a16="http://schemas.microsoft.com/office/drawing/2014/main" id="{100CE172-4F53-9741-AF8E-0FC81F79716C}"/>
              </a:ext>
            </a:extLst>
          </p:cNvPr>
          <p:cNvSpPr/>
          <p:nvPr/>
        </p:nvSpPr>
        <p:spPr>
          <a:xfrm>
            <a:off x="8936984" y="4801560"/>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56" name="Rectangle 55">
            <a:extLst>
              <a:ext uri="{FF2B5EF4-FFF2-40B4-BE49-F238E27FC236}">
                <a16:creationId xmlns:a16="http://schemas.microsoft.com/office/drawing/2014/main" id="{BD596D78-91DC-AF4A-8C04-6D4510EEF8BF}"/>
              </a:ext>
            </a:extLst>
          </p:cNvPr>
          <p:cNvSpPr/>
          <p:nvPr/>
        </p:nvSpPr>
        <p:spPr>
          <a:xfrm>
            <a:off x="5708357" y="5999258"/>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7" name="Rectangle 56">
            <a:extLst>
              <a:ext uri="{FF2B5EF4-FFF2-40B4-BE49-F238E27FC236}">
                <a16:creationId xmlns:a16="http://schemas.microsoft.com/office/drawing/2014/main" id="{D02163C9-9A86-0F4B-9F1E-EB105BAB7A0D}"/>
              </a:ext>
            </a:extLst>
          </p:cNvPr>
          <p:cNvSpPr/>
          <p:nvPr/>
        </p:nvSpPr>
        <p:spPr>
          <a:xfrm>
            <a:off x="5822424" y="568125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8" name="Rectangle 57">
            <a:extLst>
              <a:ext uri="{FF2B5EF4-FFF2-40B4-BE49-F238E27FC236}">
                <a16:creationId xmlns:a16="http://schemas.microsoft.com/office/drawing/2014/main" id="{372ACB03-5CFD-1841-8CB4-2CAAA3359A18}"/>
              </a:ext>
            </a:extLst>
          </p:cNvPr>
          <p:cNvSpPr/>
          <p:nvPr/>
        </p:nvSpPr>
        <p:spPr>
          <a:xfrm>
            <a:off x="8354575" y="5315217"/>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9" name="Rectangle 58">
            <a:extLst>
              <a:ext uri="{FF2B5EF4-FFF2-40B4-BE49-F238E27FC236}">
                <a16:creationId xmlns:a16="http://schemas.microsoft.com/office/drawing/2014/main" id="{65AA6607-EEA5-344E-AE4E-A288A9837FE4}"/>
              </a:ext>
            </a:extLst>
          </p:cNvPr>
          <p:cNvSpPr/>
          <p:nvPr/>
        </p:nvSpPr>
        <p:spPr>
          <a:xfrm>
            <a:off x="10834061" y="4976219"/>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
        <p:nvSpPr>
          <p:cNvPr id="60" name="TextBox 59">
            <a:extLst>
              <a:ext uri="{FF2B5EF4-FFF2-40B4-BE49-F238E27FC236}">
                <a16:creationId xmlns:a16="http://schemas.microsoft.com/office/drawing/2014/main" id="{98DD9ACE-ABDD-0D44-B6FF-7F01DA55A6BA}"/>
              </a:ext>
            </a:extLst>
          </p:cNvPr>
          <p:cNvSpPr txBox="1"/>
          <p:nvPr/>
        </p:nvSpPr>
        <p:spPr>
          <a:xfrm>
            <a:off x="8510749" y="5440061"/>
            <a:ext cx="1740857" cy="369332"/>
          </a:xfrm>
          <a:prstGeom prst="rect">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New commit</a:t>
            </a:r>
          </a:p>
        </p:txBody>
      </p:sp>
      <p:cxnSp>
        <p:nvCxnSpPr>
          <p:cNvPr id="61" name="Straight Arrow Connector 60">
            <a:extLst>
              <a:ext uri="{FF2B5EF4-FFF2-40B4-BE49-F238E27FC236}">
                <a16:creationId xmlns:a16="http://schemas.microsoft.com/office/drawing/2014/main" id="{7B74F1AE-F4EE-6C49-8262-2C8B065F3175}"/>
              </a:ext>
            </a:extLst>
          </p:cNvPr>
          <p:cNvCxnSpPr>
            <a:cxnSpLocks/>
            <a:stCxn id="60" idx="1"/>
            <a:endCxn id="52" idx="0"/>
          </p:cNvCxnSpPr>
          <p:nvPr/>
        </p:nvCxnSpPr>
        <p:spPr>
          <a:xfrm flipH="1">
            <a:off x="8273931" y="5624727"/>
            <a:ext cx="236818" cy="5026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E2EAECCE-C016-CA45-8963-EB775E339BE8}"/>
              </a:ext>
            </a:extLst>
          </p:cNvPr>
          <p:cNvSpPr>
            <a:spLocks noGrp="1"/>
          </p:cNvSpPr>
          <p:nvPr>
            <p:ph type="sldNum" sz="quarter" idx="12"/>
          </p:nvPr>
        </p:nvSpPr>
        <p:spPr/>
        <p:txBody>
          <a:bodyPr/>
          <a:lstStyle/>
          <a:p>
            <a:fld id="{31DE2C5B-556E-47B8-A792-024C2FCA4ACC}" type="slidenum">
              <a:rPr lang="en-GB" smtClean="0"/>
              <a:t>27</a:t>
            </a:fld>
            <a:endParaRPr lang="en-GB" dirty="0"/>
          </a:p>
        </p:txBody>
      </p:sp>
    </p:spTree>
    <p:extLst>
      <p:ext uri="{BB962C8B-B14F-4D97-AF65-F5344CB8AC3E}">
        <p14:creationId xmlns:p14="http://schemas.microsoft.com/office/powerpoint/2010/main" val="975409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Navigate between branches</a:t>
            </a:r>
          </a:p>
        </p:txBody>
      </p:sp>
      <p:sp>
        <p:nvSpPr>
          <p:cNvPr id="37" name="Content Placeholder 2">
            <a:extLst>
              <a:ext uri="{FF2B5EF4-FFF2-40B4-BE49-F238E27FC236}">
                <a16:creationId xmlns:a16="http://schemas.microsoft.com/office/drawing/2014/main" id="{0FA79970-5EAD-B646-9C34-805E04C7BCE6}"/>
              </a:ext>
            </a:extLst>
          </p:cNvPr>
          <p:cNvSpPr>
            <a:spLocks noGrp="1"/>
          </p:cNvSpPr>
          <p:nvPr>
            <p:ph idx="1"/>
          </p:nvPr>
        </p:nvSpPr>
        <p:spPr>
          <a:xfrm>
            <a:off x="428172" y="1361167"/>
            <a:ext cx="11368314" cy="5334907"/>
          </a:xfrm>
        </p:spPr>
        <p:txBody>
          <a:bodyPr>
            <a:normAutofit/>
          </a:bodyPr>
          <a:lstStyle/>
          <a:p>
            <a:r>
              <a:rPr lang="en-IT" dirty="0"/>
              <a:t>To navigate between </a:t>
            </a:r>
            <a:r>
              <a:rPr lang="en-GB" dirty="0"/>
              <a:t>branches,</a:t>
            </a:r>
            <a:r>
              <a:rPr lang="en-IT" dirty="0"/>
              <a:t> it is sufficient to use “</a:t>
            </a:r>
            <a:r>
              <a:rPr lang="en-IT" dirty="0">
                <a:latin typeface="Courier" pitchFamily="2" charset="0"/>
              </a:rPr>
              <a:t>git checkout &lt;branch&gt;</a:t>
            </a:r>
            <a:r>
              <a:rPr lang="en-IT" dirty="0"/>
              <a:t>”:</a:t>
            </a:r>
            <a:br>
              <a:rPr lang="en-IT" dirty="0"/>
            </a:br>
            <a:br>
              <a:rPr lang="en-IT" dirty="0"/>
            </a:br>
            <a:r>
              <a:rPr lang="en-IT" dirty="0">
                <a:latin typeface="Courier" pitchFamily="2" charset="0"/>
              </a:rPr>
              <a:t>&gt;&gt; git checkout master</a:t>
            </a:r>
            <a:br>
              <a:rPr lang="en-IT" dirty="0">
                <a:latin typeface="Courier" pitchFamily="2" charset="0"/>
              </a:rPr>
            </a:br>
            <a:r>
              <a:rPr lang="en-IT" dirty="0">
                <a:latin typeface="Courier" pitchFamily="2" charset="0"/>
              </a:rPr>
              <a:t>&gt;&gt; git checkout devel</a:t>
            </a:r>
          </a:p>
          <a:p>
            <a:endParaRPr lang="en-IT" dirty="0">
              <a:latin typeface="Courier" pitchFamily="2" charset="0"/>
            </a:endParaRPr>
          </a:p>
          <a:p>
            <a:endParaRPr lang="en-IT" dirty="0">
              <a:latin typeface="Courier" pitchFamily="2" charset="0"/>
            </a:endParaRPr>
          </a:p>
          <a:p>
            <a:endParaRPr lang="en-IT" dirty="0">
              <a:latin typeface="Courier" pitchFamily="2" charset="0"/>
            </a:endParaRPr>
          </a:p>
          <a:p>
            <a:r>
              <a:rPr lang="en-US" b="1" dirty="0"/>
              <a:t>IMPORTANT:</a:t>
            </a:r>
            <a:r>
              <a:rPr lang="en-US" dirty="0"/>
              <a:t> if you have made some modifications, before navigating to another branch, you have to stash or commit those changes </a:t>
            </a:r>
            <a:br>
              <a:rPr lang="en-US" dirty="0"/>
            </a:br>
            <a:r>
              <a:rPr lang="en-US" dirty="0"/>
              <a:t>first.</a:t>
            </a:r>
            <a:endParaRPr lang="en-IT" dirty="0"/>
          </a:p>
          <a:p>
            <a:endParaRPr lang="en-IT" dirty="0"/>
          </a:p>
          <a:p>
            <a:endParaRPr lang="en-IT" dirty="0"/>
          </a:p>
          <a:p>
            <a:endParaRPr lang="en-IT" dirty="0"/>
          </a:p>
          <a:p>
            <a:endParaRPr lang="en-IT" dirty="0"/>
          </a:p>
          <a:p>
            <a:endParaRPr lang="en-IT" dirty="0"/>
          </a:p>
          <a:p>
            <a:endParaRPr lang="en-IT" dirty="0"/>
          </a:p>
        </p:txBody>
      </p:sp>
      <p:sp>
        <p:nvSpPr>
          <p:cNvPr id="38" name="TextBox 37">
            <a:extLst>
              <a:ext uri="{FF2B5EF4-FFF2-40B4-BE49-F238E27FC236}">
                <a16:creationId xmlns:a16="http://schemas.microsoft.com/office/drawing/2014/main" id="{27D3789E-2016-A344-8118-662A29517E29}"/>
              </a:ext>
            </a:extLst>
          </p:cNvPr>
          <p:cNvSpPr txBox="1"/>
          <p:nvPr/>
        </p:nvSpPr>
        <p:spPr>
          <a:xfrm>
            <a:off x="6466558" y="335200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40" name="TextBox 39">
            <a:extLst>
              <a:ext uri="{FF2B5EF4-FFF2-40B4-BE49-F238E27FC236}">
                <a16:creationId xmlns:a16="http://schemas.microsoft.com/office/drawing/2014/main" id="{62E9192B-B0B0-8442-8B9D-56C9D6326840}"/>
              </a:ext>
            </a:extLst>
          </p:cNvPr>
          <p:cNvSpPr txBox="1"/>
          <p:nvPr/>
        </p:nvSpPr>
        <p:spPr>
          <a:xfrm>
            <a:off x="8189140" y="335200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41" name="Straight Arrow Connector 40">
            <a:extLst>
              <a:ext uri="{FF2B5EF4-FFF2-40B4-BE49-F238E27FC236}">
                <a16:creationId xmlns:a16="http://schemas.microsoft.com/office/drawing/2014/main" id="{9645A453-234E-DD43-AB0A-EA7F23F7419D}"/>
              </a:ext>
            </a:extLst>
          </p:cNvPr>
          <p:cNvCxnSpPr>
            <a:cxnSpLocks/>
            <a:stCxn id="40" idx="1"/>
          </p:cNvCxnSpPr>
          <p:nvPr/>
        </p:nvCxnSpPr>
        <p:spPr>
          <a:xfrm flipH="1">
            <a:off x="7731940" y="3536674"/>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2" name="Straight Arrow Connector 41">
            <a:extLst>
              <a:ext uri="{FF2B5EF4-FFF2-40B4-BE49-F238E27FC236}">
                <a16:creationId xmlns:a16="http://schemas.microsoft.com/office/drawing/2014/main" id="{3A28CBB3-1F90-6944-8F9C-5A8C8E2BD65C}"/>
              </a:ext>
            </a:extLst>
          </p:cNvPr>
          <p:cNvCxnSpPr>
            <a:cxnSpLocks/>
            <a:stCxn id="43" idx="2"/>
            <a:endCxn id="40" idx="0"/>
          </p:cNvCxnSpPr>
          <p:nvPr/>
        </p:nvCxnSpPr>
        <p:spPr>
          <a:xfrm>
            <a:off x="8821831" y="2421665"/>
            <a:ext cx="0" cy="9303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18922C99-4AA9-DB4E-99D6-AD3E0FF4E432}"/>
              </a:ext>
            </a:extLst>
          </p:cNvPr>
          <p:cNvSpPr/>
          <p:nvPr/>
        </p:nvSpPr>
        <p:spPr>
          <a:xfrm>
            <a:off x="8377638" y="2052333"/>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44" name="Rectangle 43">
            <a:extLst>
              <a:ext uri="{FF2B5EF4-FFF2-40B4-BE49-F238E27FC236}">
                <a16:creationId xmlns:a16="http://schemas.microsoft.com/office/drawing/2014/main" id="{E6FA6B87-ABF2-7F43-B06E-38ABE3137AA8}"/>
              </a:ext>
            </a:extLst>
          </p:cNvPr>
          <p:cNvSpPr/>
          <p:nvPr/>
        </p:nvSpPr>
        <p:spPr>
          <a:xfrm>
            <a:off x="6346488" y="3231935"/>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6" name="Rectangle 45">
            <a:extLst>
              <a:ext uri="{FF2B5EF4-FFF2-40B4-BE49-F238E27FC236}">
                <a16:creationId xmlns:a16="http://schemas.microsoft.com/office/drawing/2014/main" id="{9A174374-9791-AC4E-A964-1014099F68B9}"/>
              </a:ext>
            </a:extLst>
          </p:cNvPr>
          <p:cNvSpPr/>
          <p:nvPr/>
        </p:nvSpPr>
        <p:spPr>
          <a:xfrm>
            <a:off x="6308630" y="292719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47" name="Rectangle 46">
            <a:extLst>
              <a:ext uri="{FF2B5EF4-FFF2-40B4-BE49-F238E27FC236}">
                <a16:creationId xmlns:a16="http://schemas.microsoft.com/office/drawing/2014/main" id="{ACC72BB2-2657-C046-9373-D1F2C46589CB}"/>
              </a:ext>
            </a:extLst>
          </p:cNvPr>
          <p:cNvSpPr/>
          <p:nvPr/>
        </p:nvSpPr>
        <p:spPr>
          <a:xfrm>
            <a:off x="8189140" y="2520797"/>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9" name="Rectangle 48">
            <a:extLst>
              <a:ext uri="{FF2B5EF4-FFF2-40B4-BE49-F238E27FC236}">
                <a16:creationId xmlns:a16="http://schemas.microsoft.com/office/drawing/2014/main" id="{78B5B163-42F1-EB43-BD09-8450D8D1F195}"/>
              </a:ext>
            </a:extLst>
          </p:cNvPr>
          <p:cNvSpPr/>
          <p:nvPr/>
        </p:nvSpPr>
        <p:spPr>
          <a:xfrm>
            <a:off x="10668626" y="2181799"/>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
        <p:nvSpPr>
          <p:cNvPr id="3" name="Slide Number Placeholder 2">
            <a:extLst>
              <a:ext uri="{FF2B5EF4-FFF2-40B4-BE49-F238E27FC236}">
                <a16:creationId xmlns:a16="http://schemas.microsoft.com/office/drawing/2014/main" id="{54076BFE-9DF7-3343-9D4B-332BF9D8BB43}"/>
              </a:ext>
            </a:extLst>
          </p:cNvPr>
          <p:cNvSpPr>
            <a:spLocks noGrp="1"/>
          </p:cNvSpPr>
          <p:nvPr>
            <p:ph type="sldNum" sz="quarter" idx="12"/>
          </p:nvPr>
        </p:nvSpPr>
        <p:spPr/>
        <p:txBody>
          <a:bodyPr/>
          <a:lstStyle/>
          <a:p>
            <a:fld id="{31DE2C5B-556E-47B8-A792-024C2FCA4ACC}" type="slidenum">
              <a:rPr lang="en-GB" smtClean="0"/>
              <a:t>28</a:t>
            </a:fld>
            <a:endParaRPr lang="en-GB" dirty="0"/>
          </a:p>
        </p:txBody>
      </p:sp>
    </p:spTree>
    <p:extLst>
      <p:ext uri="{BB962C8B-B14F-4D97-AF65-F5344CB8AC3E}">
        <p14:creationId xmlns:p14="http://schemas.microsoft.com/office/powerpoint/2010/main" val="382163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Merging branches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5389825" cy="4858203"/>
          </a:xfrm>
        </p:spPr>
        <p:txBody>
          <a:bodyPr/>
          <a:lstStyle/>
          <a:p>
            <a:r>
              <a:rPr lang="en-IT" dirty="0"/>
              <a:t>How to apply the changes I made in branch (e.g., devel) to another (e.g., master)?</a:t>
            </a:r>
          </a:p>
          <a:p>
            <a:endParaRPr lang="en-IT" dirty="0"/>
          </a:p>
          <a:p>
            <a:r>
              <a:rPr lang="en-IT" dirty="0"/>
              <a:t>You need to merge the first branch (devel) into the other (master) using the command “</a:t>
            </a:r>
            <a:r>
              <a:rPr lang="en-IT" dirty="0">
                <a:latin typeface="Courier" pitchFamily="2" charset="0"/>
              </a:rPr>
              <a:t>git merge &lt;branch&gt;</a:t>
            </a:r>
            <a:r>
              <a:rPr lang="en-IT" dirty="0"/>
              <a:t>” which allows to apply the &lt;</a:t>
            </a:r>
            <a:r>
              <a:rPr lang="en-IT" dirty="0">
                <a:latin typeface="Courier" pitchFamily="2" charset="0"/>
              </a:rPr>
              <a:t>branch</a:t>
            </a:r>
            <a:r>
              <a:rPr lang="en-IT" dirty="0"/>
              <a:t>&gt; history in the current one. </a:t>
            </a:r>
          </a:p>
          <a:p>
            <a:pPr marL="0" indent="0">
              <a:buNone/>
            </a:pPr>
            <a:endParaRPr lang="en-IT" dirty="0"/>
          </a:p>
        </p:txBody>
      </p:sp>
      <p:pic>
        <p:nvPicPr>
          <p:cNvPr id="5" name="Picture 4" descr="A screenshot of a computer&#10;&#10;Description automatically generated with medium confidence">
            <a:extLst>
              <a:ext uri="{FF2B5EF4-FFF2-40B4-BE49-F238E27FC236}">
                <a16:creationId xmlns:a16="http://schemas.microsoft.com/office/drawing/2014/main" id="{0C67A01C-33A4-E241-BADB-A1E8E56C1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888" y="1135464"/>
            <a:ext cx="5091086" cy="5691238"/>
          </a:xfrm>
          <a:prstGeom prst="rect">
            <a:avLst/>
          </a:prstGeom>
        </p:spPr>
      </p:pic>
      <p:sp>
        <p:nvSpPr>
          <p:cNvPr id="4" name="Slide Number Placeholder 3">
            <a:extLst>
              <a:ext uri="{FF2B5EF4-FFF2-40B4-BE49-F238E27FC236}">
                <a16:creationId xmlns:a16="http://schemas.microsoft.com/office/drawing/2014/main" id="{3777BE9A-7930-614C-9734-E1C2497AFAEF}"/>
              </a:ext>
            </a:extLst>
          </p:cNvPr>
          <p:cNvSpPr>
            <a:spLocks noGrp="1"/>
          </p:cNvSpPr>
          <p:nvPr>
            <p:ph type="sldNum" sz="quarter" idx="12"/>
          </p:nvPr>
        </p:nvSpPr>
        <p:spPr/>
        <p:txBody>
          <a:bodyPr/>
          <a:lstStyle/>
          <a:p>
            <a:fld id="{31DE2C5B-556E-47B8-A792-024C2FCA4ACC}" type="slidenum">
              <a:rPr lang="en-GB" smtClean="0"/>
              <a:t>29</a:t>
            </a:fld>
            <a:endParaRPr lang="en-GB" dirty="0"/>
          </a:p>
        </p:txBody>
      </p:sp>
    </p:spTree>
    <p:extLst>
      <p:ext uri="{BB962C8B-B14F-4D97-AF65-F5344CB8AC3E}">
        <p14:creationId xmlns:p14="http://schemas.microsoft.com/office/powerpoint/2010/main" val="3305834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New features means new code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4026263"/>
          </a:xfrm>
        </p:spPr>
        <p:txBody>
          <a:bodyPr>
            <a:normAutofit/>
          </a:bodyPr>
          <a:lstStyle/>
          <a:p>
            <a:r>
              <a:rPr lang="en-IT" dirty="0"/>
              <a:t>When you are developing/maintaining a software, sometime new features need to be added</a:t>
            </a:r>
          </a:p>
          <a:p>
            <a:endParaRPr lang="en-IT" dirty="0"/>
          </a:p>
          <a:p>
            <a:endParaRPr lang="en-IT" dirty="0"/>
          </a:p>
          <a:p>
            <a:endParaRPr lang="en-IT" dirty="0"/>
          </a:p>
          <a:p>
            <a:endParaRPr lang="en-IT" dirty="0"/>
          </a:p>
          <a:p>
            <a:r>
              <a:rPr lang="en-IT" dirty="0"/>
              <a:t>This translates in multiple software (AKA code) versions</a:t>
            </a:r>
          </a:p>
        </p:txBody>
      </p:sp>
      <p:sp>
        <p:nvSpPr>
          <p:cNvPr id="6" name="Content Placeholder 2">
            <a:extLst>
              <a:ext uri="{FF2B5EF4-FFF2-40B4-BE49-F238E27FC236}">
                <a16:creationId xmlns:a16="http://schemas.microsoft.com/office/drawing/2014/main" id="{7EE4E817-7348-6341-A9BB-74F171096B2C}"/>
              </a:ext>
            </a:extLst>
          </p:cNvPr>
          <p:cNvSpPr txBox="1">
            <a:spLocks/>
          </p:cNvSpPr>
          <p:nvPr/>
        </p:nvSpPr>
        <p:spPr>
          <a:xfrm>
            <a:off x="2348275"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v1.0</a:t>
            </a:r>
            <a:endParaRPr lang="en-IT" dirty="0"/>
          </a:p>
        </p:txBody>
      </p:sp>
      <p:sp>
        <p:nvSpPr>
          <p:cNvPr id="9" name="Content Placeholder 2">
            <a:extLst>
              <a:ext uri="{FF2B5EF4-FFF2-40B4-BE49-F238E27FC236}">
                <a16:creationId xmlns:a16="http://schemas.microsoft.com/office/drawing/2014/main" id="{F401C4EE-5BAA-D641-91AD-19C3CD94FB9C}"/>
              </a:ext>
            </a:extLst>
          </p:cNvPr>
          <p:cNvSpPr txBox="1">
            <a:spLocks/>
          </p:cNvSpPr>
          <p:nvPr/>
        </p:nvSpPr>
        <p:spPr>
          <a:xfrm>
            <a:off x="3917995"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v1.1</a:t>
            </a:r>
            <a:endParaRPr lang="en-IT" dirty="0"/>
          </a:p>
        </p:txBody>
      </p:sp>
      <p:sp>
        <p:nvSpPr>
          <p:cNvPr id="11" name="Content Placeholder 2">
            <a:extLst>
              <a:ext uri="{FF2B5EF4-FFF2-40B4-BE49-F238E27FC236}">
                <a16:creationId xmlns:a16="http://schemas.microsoft.com/office/drawing/2014/main" id="{62911EF0-C37F-2343-AE9F-472B2EC142AF}"/>
              </a:ext>
            </a:extLst>
          </p:cNvPr>
          <p:cNvSpPr txBox="1">
            <a:spLocks/>
          </p:cNvSpPr>
          <p:nvPr/>
        </p:nvSpPr>
        <p:spPr>
          <a:xfrm>
            <a:off x="5425802"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v2.0</a:t>
            </a:r>
            <a:endParaRPr lang="en-IT" dirty="0"/>
          </a:p>
        </p:txBody>
      </p:sp>
      <p:sp>
        <p:nvSpPr>
          <p:cNvPr id="13" name="Content Placeholder 2">
            <a:extLst>
              <a:ext uri="{FF2B5EF4-FFF2-40B4-BE49-F238E27FC236}">
                <a16:creationId xmlns:a16="http://schemas.microsoft.com/office/drawing/2014/main" id="{4F8A79A7-F16B-634B-86DA-9E1921967412}"/>
              </a:ext>
            </a:extLst>
          </p:cNvPr>
          <p:cNvSpPr txBox="1">
            <a:spLocks/>
          </p:cNvSpPr>
          <p:nvPr/>
        </p:nvSpPr>
        <p:spPr>
          <a:xfrm>
            <a:off x="9409385" y="6111148"/>
            <a:ext cx="914400"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v2.6</a:t>
            </a:r>
            <a:endParaRPr lang="en-IT" dirty="0"/>
          </a:p>
        </p:txBody>
      </p:sp>
      <p:cxnSp>
        <p:nvCxnSpPr>
          <p:cNvPr id="15" name="Straight Arrow Connector 14">
            <a:extLst>
              <a:ext uri="{FF2B5EF4-FFF2-40B4-BE49-F238E27FC236}">
                <a16:creationId xmlns:a16="http://schemas.microsoft.com/office/drawing/2014/main" id="{DDAFACC4-41CA-1449-9F1B-07A9B0A7E5F6}"/>
              </a:ext>
            </a:extLst>
          </p:cNvPr>
          <p:cNvCxnSpPr>
            <a:cxnSpLocks/>
          </p:cNvCxnSpPr>
          <p:nvPr/>
        </p:nvCxnSpPr>
        <p:spPr>
          <a:xfrm>
            <a:off x="3181350" y="5749290"/>
            <a:ext cx="6553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ED4C3BC-37EB-B446-A543-18B019EE83FA}"/>
              </a:ext>
            </a:extLst>
          </p:cNvPr>
          <p:cNvCxnSpPr>
            <a:cxnSpLocks/>
          </p:cNvCxnSpPr>
          <p:nvPr/>
        </p:nvCxnSpPr>
        <p:spPr>
          <a:xfrm>
            <a:off x="4751070" y="5749290"/>
            <a:ext cx="5934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7D47AF1-6A2A-F34C-80B8-FB5B96559F6E}"/>
              </a:ext>
            </a:extLst>
          </p:cNvPr>
          <p:cNvCxnSpPr>
            <a:cxnSpLocks/>
          </p:cNvCxnSpPr>
          <p:nvPr/>
        </p:nvCxnSpPr>
        <p:spPr>
          <a:xfrm>
            <a:off x="6258877" y="5749290"/>
            <a:ext cx="31505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Content Placeholder 2">
            <a:extLst>
              <a:ext uri="{FF2B5EF4-FFF2-40B4-BE49-F238E27FC236}">
                <a16:creationId xmlns:a16="http://schemas.microsoft.com/office/drawing/2014/main" id="{D6F21330-A3ED-C341-BD83-A92F692B2B0B}"/>
              </a:ext>
            </a:extLst>
          </p:cNvPr>
          <p:cNvSpPr txBox="1">
            <a:spLocks/>
          </p:cNvSpPr>
          <p:nvPr/>
        </p:nvSpPr>
        <p:spPr>
          <a:xfrm>
            <a:off x="7417593"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a:t>
            </a:r>
            <a:endParaRPr lang="en-IT" dirty="0"/>
          </a:p>
        </p:txBody>
      </p:sp>
      <p:pic>
        <p:nvPicPr>
          <p:cNvPr id="7" name="Graphic 6" descr="Selfie outline">
            <a:extLst>
              <a:ext uri="{FF2B5EF4-FFF2-40B4-BE49-F238E27FC236}">
                <a16:creationId xmlns:a16="http://schemas.microsoft.com/office/drawing/2014/main" id="{5F6AFD6C-22DF-3B4C-9521-481001954A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1970" y="5162458"/>
            <a:ext cx="914400" cy="914400"/>
          </a:xfrm>
          <a:prstGeom prst="rect">
            <a:avLst/>
          </a:prstGeom>
        </p:spPr>
      </p:pic>
      <p:pic>
        <p:nvPicPr>
          <p:cNvPr id="18" name="Graphic 17" descr="Selfie outline">
            <a:extLst>
              <a:ext uri="{FF2B5EF4-FFF2-40B4-BE49-F238E27FC236}">
                <a16:creationId xmlns:a16="http://schemas.microsoft.com/office/drawing/2014/main" id="{98B51AEF-C696-EA4C-AD48-B89B6EBDF9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3454" y="5162458"/>
            <a:ext cx="914400" cy="914400"/>
          </a:xfrm>
          <a:prstGeom prst="rect">
            <a:avLst/>
          </a:prstGeom>
        </p:spPr>
      </p:pic>
      <p:pic>
        <p:nvPicPr>
          <p:cNvPr id="19" name="Graphic 18" descr="Selfie outline">
            <a:extLst>
              <a:ext uri="{FF2B5EF4-FFF2-40B4-BE49-F238E27FC236}">
                <a16:creationId xmlns:a16="http://schemas.microsoft.com/office/drawing/2014/main" id="{47E4EFD9-88C3-D741-82C9-C0EA9537B9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0305" y="5162458"/>
            <a:ext cx="914400" cy="914400"/>
          </a:xfrm>
          <a:prstGeom prst="rect">
            <a:avLst/>
          </a:prstGeom>
        </p:spPr>
      </p:pic>
      <p:pic>
        <p:nvPicPr>
          <p:cNvPr id="21" name="Graphic 20" descr="Selfie outline">
            <a:extLst>
              <a:ext uri="{FF2B5EF4-FFF2-40B4-BE49-F238E27FC236}">
                <a16:creationId xmlns:a16="http://schemas.microsoft.com/office/drawing/2014/main" id="{375084FA-5437-FC42-8F87-1F1F527AC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2830" y="5151028"/>
            <a:ext cx="914400" cy="914400"/>
          </a:xfrm>
          <a:prstGeom prst="rect">
            <a:avLst/>
          </a:prstGeom>
        </p:spPr>
      </p:pic>
      <p:pic>
        <p:nvPicPr>
          <p:cNvPr id="22" name="Graphic 21" descr="Selfie outline">
            <a:extLst>
              <a:ext uri="{FF2B5EF4-FFF2-40B4-BE49-F238E27FC236}">
                <a16:creationId xmlns:a16="http://schemas.microsoft.com/office/drawing/2014/main" id="{3B51B391-F441-B14A-9495-A20E33B54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0795" y="2459898"/>
            <a:ext cx="914400" cy="914400"/>
          </a:xfrm>
          <a:prstGeom prst="rect">
            <a:avLst/>
          </a:prstGeom>
        </p:spPr>
      </p:pic>
      <p:cxnSp>
        <p:nvCxnSpPr>
          <p:cNvPr id="24" name="Straight Arrow Connector 23">
            <a:extLst>
              <a:ext uri="{FF2B5EF4-FFF2-40B4-BE49-F238E27FC236}">
                <a16:creationId xmlns:a16="http://schemas.microsoft.com/office/drawing/2014/main" id="{DAF5E491-0A8A-9D48-BF34-55B605A56486}"/>
              </a:ext>
            </a:extLst>
          </p:cNvPr>
          <p:cNvCxnSpPr>
            <a:cxnSpLocks/>
          </p:cNvCxnSpPr>
          <p:nvPr/>
        </p:nvCxnSpPr>
        <p:spPr>
          <a:xfrm>
            <a:off x="4423410" y="2917098"/>
            <a:ext cx="2057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5" name="Graphic 24" descr="Selfie outline">
            <a:extLst>
              <a:ext uri="{FF2B5EF4-FFF2-40B4-BE49-F238E27FC236}">
                <a16:creationId xmlns:a16="http://schemas.microsoft.com/office/drawing/2014/main" id="{EA6E18FD-CC5A-FF4E-A2EA-C3B96F29F4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0934" y="2459898"/>
            <a:ext cx="914400" cy="914400"/>
          </a:xfrm>
          <a:prstGeom prst="rect">
            <a:avLst/>
          </a:prstGeom>
        </p:spPr>
      </p:pic>
      <p:pic>
        <p:nvPicPr>
          <p:cNvPr id="16" name="Graphic 15" descr="Badge Follow outline">
            <a:extLst>
              <a:ext uri="{FF2B5EF4-FFF2-40B4-BE49-F238E27FC236}">
                <a16:creationId xmlns:a16="http://schemas.microsoft.com/office/drawing/2014/main" id="{76A224E0-D108-6243-9A34-BE1CFEAFAA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56734" y="2231298"/>
            <a:ext cx="457200" cy="457200"/>
          </a:xfrm>
          <a:prstGeom prst="rect">
            <a:avLst/>
          </a:prstGeom>
        </p:spPr>
      </p:pic>
      <p:sp>
        <p:nvSpPr>
          <p:cNvPr id="4" name="Slide Number Placeholder 3">
            <a:extLst>
              <a:ext uri="{FF2B5EF4-FFF2-40B4-BE49-F238E27FC236}">
                <a16:creationId xmlns:a16="http://schemas.microsoft.com/office/drawing/2014/main" id="{A354C3EC-E479-0948-B392-9DC9F578EFAE}"/>
              </a:ext>
            </a:extLst>
          </p:cNvPr>
          <p:cNvSpPr>
            <a:spLocks noGrp="1"/>
          </p:cNvSpPr>
          <p:nvPr>
            <p:ph type="sldNum" sz="quarter" idx="12"/>
          </p:nvPr>
        </p:nvSpPr>
        <p:spPr/>
        <p:txBody>
          <a:bodyPr/>
          <a:lstStyle/>
          <a:p>
            <a:fld id="{31DE2C5B-556E-47B8-A792-024C2FCA4ACC}" type="slidenum">
              <a:rPr lang="en-GB" smtClean="0"/>
              <a:t>3</a:t>
            </a:fld>
            <a:endParaRPr lang="en-GB" dirty="0"/>
          </a:p>
        </p:txBody>
      </p:sp>
    </p:spTree>
    <p:extLst>
      <p:ext uri="{BB962C8B-B14F-4D97-AF65-F5344CB8AC3E}">
        <p14:creationId xmlns:p14="http://schemas.microsoft.com/office/powerpoint/2010/main" val="592017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Merging branches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5389825" cy="4858203"/>
          </a:xfrm>
        </p:spPr>
        <p:txBody>
          <a:bodyPr/>
          <a:lstStyle/>
          <a:p>
            <a:r>
              <a:rPr lang="en-IT" dirty="0"/>
              <a:t>We have two scenarios:</a:t>
            </a:r>
          </a:p>
          <a:p>
            <a:pPr lvl="1"/>
            <a:r>
              <a:rPr lang="en-IT" dirty="0"/>
              <a:t>Scenario 1 (like in the example): </a:t>
            </a:r>
          </a:p>
          <a:p>
            <a:pPr lvl="1"/>
            <a:endParaRPr lang="en-IT" dirty="0"/>
          </a:p>
          <a:p>
            <a:pPr lvl="1"/>
            <a:endParaRPr lang="en-IT" dirty="0"/>
          </a:p>
          <a:p>
            <a:pPr lvl="1"/>
            <a:endParaRPr lang="en-IT" dirty="0"/>
          </a:p>
          <a:p>
            <a:pPr lvl="1"/>
            <a:endParaRPr lang="en-IT" dirty="0"/>
          </a:p>
          <a:p>
            <a:pPr lvl="1"/>
            <a:endParaRPr lang="en-IT" dirty="0"/>
          </a:p>
          <a:p>
            <a:pPr marL="457200" lvl="1" indent="0">
              <a:buNone/>
            </a:pPr>
            <a:endParaRPr lang="en-IT" dirty="0"/>
          </a:p>
          <a:p>
            <a:pPr lvl="1"/>
            <a:r>
              <a:rPr lang="en-IT" dirty="0"/>
              <a:t>Scenario 2 (someone altered the parent branch): </a:t>
            </a:r>
          </a:p>
        </p:txBody>
      </p:sp>
      <p:pic>
        <p:nvPicPr>
          <p:cNvPr id="5" name="Picture 4" descr="A screenshot of a computer&#10;&#10;Description automatically generated with medium confidence">
            <a:extLst>
              <a:ext uri="{FF2B5EF4-FFF2-40B4-BE49-F238E27FC236}">
                <a16:creationId xmlns:a16="http://schemas.microsoft.com/office/drawing/2014/main" id="{0C67A01C-33A4-E241-BADB-A1E8E56C1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888" y="1135464"/>
            <a:ext cx="5091086" cy="5691238"/>
          </a:xfrm>
          <a:prstGeom prst="rect">
            <a:avLst/>
          </a:prstGeom>
        </p:spPr>
      </p:pic>
      <p:sp>
        <p:nvSpPr>
          <p:cNvPr id="31" name="TextBox 30">
            <a:extLst>
              <a:ext uri="{FF2B5EF4-FFF2-40B4-BE49-F238E27FC236}">
                <a16:creationId xmlns:a16="http://schemas.microsoft.com/office/drawing/2014/main" id="{55C74176-BA99-B74E-A8CD-CC3AD064AD62}"/>
              </a:ext>
            </a:extLst>
          </p:cNvPr>
          <p:cNvSpPr txBox="1"/>
          <p:nvPr/>
        </p:nvSpPr>
        <p:spPr>
          <a:xfrm>
            <a:off x="2134870"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2" name="TextBox 31">
            <a:extLst>
              <a:ext uri="{FF2B5EF4-FFF2-40B4-BE49-F238E27FC236}">
                <a16:creationId xmlns:a16="http://schemas.microsoft.com/office/drawing/2014/main" id="{1224990F-C578-874F-89DD-6609C906DA17}"/>
              </a:ext>
            </a:extLst>
          </p:cNvPr>
          <p:cNvSpPr txBox="1"/>
          <p:nvPr/>
        </p:nvSpPr>
        <p:spPr>
          <a:xfrm>
            <a:off x="3083729"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3" name="Straight Arrow Connector 32">
            <a:extLst>
              <a:ext uri="{FF2B5EF4-FFF2-40B4-BE49-F238E27FC236}">
                <a16:creationId xmlns:a16="http://schemas.microsoft.com/office/drawing/2014/main" id="{DA41B625-4282-B544-8BAA-62B1871ECAAF}"/>
              </a:ext>
            </a:extLst>
          </p:cNvPr>
          <p:cNvCxnSpPr>
            <a:cxnSpLocks/>
            <a:stCxn id="32" idx="1"/>
            <a:endCxn id="31" idx="3"/>
          </p:cNvCxnSpPr>
          <p:nvPr/>
        </p:nvCxnSpPr>
        <p:spPr>
          <a:xfrm flipH="1">
            <a:off x="2592070" y="3559663"/>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4" name="Rectangle 33">
            <a:extLst>
              <a:ext uri="{FF2B5EF4-FFF2-40B4-BE49-F238E27FC236}">
                <a16:creationId xmlns:a16="http://schemas.microsoft.com/office/drawing/2014/main" id="{D3BF88CF-9650-F449-87D6-C9243F5B5F38}"/>
              </a:ext>
            </a:extLst>
          </p:cNvPr>
          <p:cNvSpPr/>
          <p:nvPr/>
        </p:nvSpPr>
        <p:spPr>
          <a:xfrm>
            <a:off x="2014800" y="3254924"/>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35" name="Rectangle 34">
            <a:extLst>
              <a:ext uri="{FF2B5EF4-FFF2-40B4-BE49-F238E27FC236}">
                <a16:creationId xmlns:a16="http://schemas.microsoft.com/office/drawing/2014/main" id="{9B65D5A9-F19F-7C48-ABDA-12481B37930E}"/>
              </a:ext>
            </a:extLst>
          </p:cNvPr>
          <p:cNvSpPr/>
          <p:nvPr/>
        </p:nvSpPr>
        <p:spPr>
          <a:xfrm>
            <a:off x="1976942" y="2950185"/>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36" name="Rectangle 35">
            <a:extLst>
              <a:ext uri="{FF2B5EF4-FFF2-40B4-BE49-F238E27FC236}">
                <a16:creationId xmlns:a16="http://schemas.microsoft.com/office/drawing/2014/main" id="{6E6E1178-3506-E848-9A84-44D46C62B9B5}"/>
              </a:ext>
            </a:extLst>
          </p:cNvPr>
          <p:cNvSpPr/>
          <p:nvPr/>
        </p:nvSpPr>
        <p:spPr>
          <a:xfrm>
            <a:off x="3615120" y="2497513"/>
            <a:ext cx="723636"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37" name="TextBox 36">
            <a:extLst>
              <a:ext uri="{FF2B5EF4-FFF2-40B4-BE49-F238E27FC236}">
                <a16:creationId xmlns:a16="http://schemas.microsoft.com/office/drawing/2014/main" id="{DEBF6130-381B-704F-BD15-E7C7ECEAC29E}"/>
              </a:ext>
            </a:extLst>
          </p:cNvPr>
          <p:cNvSpPr txBox="1"/>
          <p:nvPr/>
        </p:nvSpPr>
        <p:spPr>
          <a:xfrm>
            <a:off x="5358867"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9" name="Straight Arrow Connector 38">
            <a:extLst>
              <a:ext uri="{FF2B5EF4-FFF2-40B4-BE49-F238E27FC236}">
                <a16:creationId xmlns:a16="http://schemas.microsoft.com/office/drawing/2014/main" id="{CE4DD408-30DB-9842-BA0E-33A2292DB00B}"/>
              </a:ext>
            </a:extLst>
          </p:cNvPr>
          <p:cNvCxnSpPr>
            <a:cxnSpLocks/>
            <a:stCxn id="37" idx="1"/>
            <a:endCxn id="32" idx="3"/>
          </p:cNvCxnSpPr>
          <p:nvPr/>
        </p:nvCxnSpPr>
        <p:spPr>
          <a:xfrm flipH="1">
            <a:off x="3540929" y="3559663"/>
            <a:ext cx="181793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2" name="TextBox 41">
            <a:extLst>
              <a:ext uri="{FF2B5EF4-FFF2-40B4-BE49-F238E27FC236}">
                <a16:creationId xmlns:a16="http://schemas.microsoft.com/office/drawing/2014/main" id="{4D1C27EB-184C-2E45-BE8F-D1EAA6BCD698}"/>
              </a:ext>
            </a:extLst>
          </p:cNvPr>
          <p:cNvSpPr txBox="1"/>
          <p:nvPr/>
        </p:nvSpPr>
        <p:spPr>
          <a:xfrm>
            <a:off x="3788707" y="2629415"/>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sp>
        <p:nvSpPr>
          <p:cNvPr id="44" name="Rectangle 43">
            <a:extLst>
              <a:ext uri="{FF2B5EF4-FFF2-40B4-BE49-F238E27FC236}">
                <a16:creationId xmlns:a16="http://schemas.microsoft.com/office/drawing/2014/main" id="{3AA3D047-21DF-0A4E-96AD-16741B1F3F8D}"/>
              </a:ext>
            </a:extLst>
          </p:cNvPr>
          <p:cNvSpPr/>
          <p:nvPr/>
        </p:nvSpPr>
        <p:spPr>
          <a:xfrm>
            <a:off x="3721211" y="2179857"/>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45" name="Straight Arrow Connector 44">
            <a:extLst>
              <a:ext uri="{FF2B5EF4-FFF2-40B4-BE49-F238E27FC236}">
                <a16:creationId xmlns:a16="http://schemas.microsoft.com/office/drawing/2014/main" id="{9FEB9AE9-5866-6D46-A20F-8437E7BB9635}"/>
              </a:ext>
            </a:extLst>
          </p:cNvPr>
          <p:cNvCxnSpPr>
            <a:cxnSpLocks/>
            <a:stCxn id="42" idx="1"/>
          </p:cNvCxnSpPr>
          <p:nvPr/>
        </p:nvCxnSpPr>
        <p:spPr>
          <a:xfrm flipH="1">
            <a:off x="3312329" y="2814081"/>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DECF0863-EA40-054E-89BD-FD6FD5776AF1}"/>
              </a:ext>
            </a:extLst>
          </p:cNvPr>
          <p:cNvCxnSpPr>
            <a:cxnSpLocks/>
            <a:stCxn id="37" idx="0"/>
            <a:endCxn id="42" idx="3"/>
          </p:cNvCxnSpPr>
          <p:nvPr/>
        </p:nvCxnSpPr>
        <p:spPr>
          <a:xfrm flipH="1" flipV="1">
            <a:off x="4245907" y="2814081"/>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C4E3FAB9-D006-C34D-B935-D12BA58B8951}"/>
              </a:ext>
            </a:extLst>
          </p:cNvPr>
          <p:cNvSpPr txBox="1"/>
          <p:nvPr/>
        </p:nvSpPr>
        <p:spPr>
          <a:xfrm>
            <a:off x="1976942"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019C8129-C33B-F941-B98A-73E446A1A902}"/>
              </a:ext>
            </a:extLst>
          </p:cNvPr>
          <p:cNvSpPr txBox="1"/>
          <p:nvPr/>
        </p:nvSpPr>
        <p:spPr>
          <a:xfrm>
            <a:off x="2925801"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49" name="Straight Arrow Connector 48">
            <a:extLst>
              <a:ext uri="{FF2B5EF4-FFF2-40B4-BE49-F238E27FC236}">
                <a16:creationId xmlns:a16="http://schemas.microsoft.com/office/drawing/2014/main" id="{CBBC9FFD-07F4-3E4D-BB63-E4DED0F60749}"/>
              </a:ext>
            </a:extLst>
          </p:cNvPr>
          <p:cNvCxnSpPr>
            <a:cxnSpLocks/>
            <a:stCxn id="48" idx="1"/>
            <a:endCxn id="47" idx="3"/>
          </p:cNvCxnSpPr>
          <p:nvPr/>
        </p:nvCxnSpPr>
        <p:spPr>
          <a:xfrm flipH="1">
            <a:off x="2434142" y="5949043"/>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0" name="Rectangle 49">
            <a:extLst>
              <a:ext uri="{FF2B5EF4-FFF2-40B4-BE49-F238E27FC236}">
                <a16:creationId xmlns:a16="http://schemas.microsoft.com/office/drawing/2014/main" id="{3337F5F4-6A6F-6B43-9AEB-EAB859CE6BA1}"/>
              </a:ext>
            </a:extLst>
          </p:cNvPr>
          <p:cNvSpPr/>
          <p:nvPr/>
        </p:nvSpPr>
        <p:spPr>
          <a:xfrm>
            <a:off x="1856872" y="5644304"/>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1" name="Rectangle 50">
            <a:extLst>
              <a:ext uri="{FF2B5EF4-FFF2-40B4-BE49-F238E27FC236}">
                <a16:creationId xmlns:a16="http://schemas.microsoft.com/office/drawing/2014/main" id="{3CD2A1D5-EF84-4041-AC53-D8C575F360F2}"/>
              </a:ext>
            </a:extLst>
          </p:cNvPr>
          <p:cNvSpPr/>
          <p:nvPr/>
        </p:nvSpPr>
        <p:spPr>
          <a:xfrm>
            <a:off x="1819014" y="5339565"/>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2" name="Rectangle 51">
            <a:extLst>
              <a:ext uri="{FF2B5EF4-FFF2-40B4-BE49-F238E27FC236}">
                <a16:creationId xmlns:a16="http://schemas.microsoft.com/office/drawing/2014/main" id="{7F1A8017-836B-5741-A70B-1631EC3901B3}"/>
              </a:ext>
            </a:extLst>
          </p:cNvPr>
          <p:cNvSpPr/>
          <p:nvPr/>
        </p:nvSpPr>
        <p:spPr>
          <a:xfrm>
            <a:off x="3457192" y="4886893"/>
            <a:ext cx="788715"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53" name="TextBox 52">
            <a:extLst>
              <a:ext uri="{FF2B5EF4-FFF2-40B4-BE49-F238E27FC236}">
                <a16:creationId xmlns:a16="http://schemas.microsoft.com/office/drawing/2014/main" id="{5B66016A-467E-9E4E-B696-3277ECF9B037}"/>
              </a:ext>
            </a:extLst>
          </p:cNvPr>
          <p:cNvSpPr txBox="1"/>
          <p:nvPr/>
        </p:nvSpPr>
        <p:spPr>
          <a:xfrm>
            <a:off x="5200939"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4" name="TextBox 53">
            <a:extLst>
              <a:ext uri="{FF2B5EF4-FFF2-40B4-BE49-F238E27FC236}">
                <a16:creationId xmlns:a16="http://schemas.microsoft.com/office/drawing/2014/main" id="{26E9A071-B7AB-094D-85F6-6A71EFD2183B}"/>
              </a:ext>
            </a:extLst>
          </p:cNvPr>
          <p:cNvSpPr txBox="1"/>
          <p:nvPr/>
        </p:nvSpPr>
        <p:spPr>
          <a:xfrm>
            <a:off x="4023480"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5" name="Straight Arrow Connector 54">
            <a:extLst>
              <a:ext uri="{FF2B5EF4-FFF2-40B4-BE49-F238E27FC236}">
                <a16:creationId xmlns:a16="http://schemas.microsoft.com/office/drawing/2014/main" id="{F7CC939F-7A4D-2E4E-9C71-997E37ACA8BC}"/>
              </a:ext>
            </a:extLst>
          </p:cNvPr>
          <p:cNvCxnSpPr>
            <a:cxnSpLocks/>
            <a:endCxn id="48" idx="3"/>
          </p:cNvCxnSpPr>
          <p:nvPr/>
        </p:nvCxnSpPr>
        <p:spPr>
          <a:xfrm flipH="1">
            <a:off x="3383001" y="5949043"/>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6" name="Straight Arrow Connector 55">
            <a:extLst>
              <a:ext uri="{FF2B5EF4-FFF2-40B4-BE49-F238E27FC236}">
                <a16:creationId xmlns:a16="http://schemas.microsoft.com/office/drawing/2014/main" id="{B493255E-4577-3E4C-ABA5-01DDB80C84FF}"/>
              </a:ext>
            </a:extLst>
          </p:cNvPr>
          <p:cNvCxnSpPr>
            <a:cxnSpLocks/>
            <a:stCxn id="53" idx="1"/>
            <a:endCxn id="54" idx="3"/>
          </p:cNvCxnSpPr>
          <p:nvPr/>
        </p:nvCxnSpPr>
        <p:spPr>
          <a:xfrm flipH="1">
            <a:off x="4480680" y="5949043"/>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8" name="TextBox 57">
            <a:extLst>
              <a:ext uri="{FF2B5EF4-FFF2-40B4-BE49-F238E27FC236}">
                <a16:creationId xmlns:a16="http://schemas.microsoft.com/office/drawing/2014/main" id="{30EC4337-AA61-884F-94CF-810EA3B0B136}"/>
              </a:ext>
            </a:extLst>
          </p:cNvPr>
          <p:cNvSpPr txBox="1"/>
          <p:nvPr/>
        </p:nvSpPr>
        <p:spPr>
          <a:xfrm>
            <a:off x="3630779" y="5018795"/>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59" name="Straight Arrow Connector 58">
            <a:extLst>
              <a:ext uri="{FF2B5EF4-FFF2-40B4-BE49-F238E27FC236}">
                <a16:creationId xmlns:a16="http://schemas.microsoft.com/office/drawing/2014/main" id="{B25C4AB0-2C33-7241-9E3F-508740E7BE49}"/>
              </a:ext>
            </a:extLst>
          </p:cNvPr>
          <p:cNvCxnSpPr>
            <a:cxnSpLocks/>
            <a:stCxn id="53" idx="0"/>
            <a:endCxn id="58" idx="3"/>
          </p:cNvCxnSpPr>
          <p:nvPr/>
        </p:nvCxnSpPr>
        <p:spPr>
          <a:xfrm flipH="1" flipV="1">
            <a:off x="4087979" y="5203461"/>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69F913C2-AD12-B544-AACB-5BED7ADF760A}"/>
              </a:ext>
            </a:extLst>
          </p:cNvPr>
          <p:cNvSpPr/>
          <p:nvPr/>
        </p:nvSpPr>
        <p:spPr>
          <a:xfrm>
            <a:off x="3441613" y="4606750"/>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61" name="Straight Arrow Connector 60">
            <a:extLst>
              <a:ext uri="{FF2B5EF4-FFF2-40B4-BE49-F238E27FC236}">
                <a16:creationId xmlns:a16="http://schemas.microsoft.com/office/drawing/2014/main" id="{04660A4A-9839-E54C-A905-DC749497E257}"/>
              </a:ext>
            </a:extLst>
          </p:cNvPr>
          <p:cNvCxnSpPr>
            <a:cxnSpLocks/>
            <a:stCxn id="58" idx="1"/>
          </p:cNvCxnSpPr>
          <p:nvPr/>
        </p:nvCxnSpPr>
        <p:spPr>
          <a:xfrm flipH="1">
            <a:off x="3154401" y="5203461"/>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B783DCDF-52E2-C047-B254-327630678313}"/>
              </a:ext>
            </a:extLst>
          </p:cNvPr>
          <p:cNvSpPr>
            <a:spLocks noGrp="1"/>
          </p:cNvSpPr>
          <p:nvPr>
            <p:ph type="sldNum" sz="quarter" idx="12"/>
          </p:nvPr>
        </p:nvSpPr>
        <p:spPr/>
        <p:txBody>
          <a:bodyPr/>
          <a:lstStyle/>
          <a:p>
            <a:fld id="{31DE2C5B-556E-47B8-A792-024C2FCA4ACC}" type="slidenum">
              <a:rPr lang="en-GB" smtClean="0"/>
              <a:t>30</a:t>
            </a:fld>
            <a:endParaRPr lang="en-GB" dirty="0"/>
          </a:p>
        </p:txBody>
      </p:sp>
    </p:spTree>
    <p:extLst>
      <p:ext uri="{BB962C8B-B14F-4D97-AF65-F5344CB8AC3E}">
        <p14:creationId xmlns:p14="http://schemas.microsoft.com/office/powerpoint/2010/main" val="1921828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Steps to reproduce Scenario 1</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10291710" cy="4858203"/>
          </a:xfrm>
        </p:spPr>
        <p:txBody>
          <a:bodyPr>
            <a:normAutofit/>
          </a:bodyPr>
          <a:lstStyle/>
          <a:p>
            <a:r>
              <a:rPr lang="en-US" dirty="0"/>
              <a:t>Starting from the master branch do the following</a:t>
            </a:r>
          </a:p>
          <a:p>
            <a:pPr lvl="1"/>
            <a:r>
              <a:rPr lang="en-US" dirty="0"/>
              <a:t>In the terminal</a:t>
            </a:r>
          </a:p>
          <a:p>
            <a:pPr lvl="2"/>
            <a:r>
              <a:rPr lang="en-US" dirty="0">
                <a:latin typeface="Courier" pitchFamily="2" charset="0"/>
              </a:rPr>
              <a:t>&gt;&gt; git checkout </a:t>
            </a:r>
            <a:r>
              <a:rPr lang="en-US" dirty="0" err="1">
                <a:latin typeface="Courier" pitchFamily="2" charset="0"/>
              </a:rPr>
              <a:t>devel</a:t>
            </a:r>
            <a:endParaRPr lang="en-US" dirty="0">
              <a:latin typeface="Courier" pitchFamily="2" charset="0"/>
            </a:endParaRPr>
          </a:p>
          <a:p>
            <a:pPr lvl="1"/>
            <a:endParaRPr lang="en-US" dirty="0"/>
          </a:p>
          <a:p>
            <a:pPr lvl="1"/>
            <a:r>
              <a:rPr lang="en-US" dirty="0"/>
              <a:t>In the text editor</a:t>
            </a:r>
          </a:p>
          <a:p>
            <a:pPr lvl="2"/>
            <a:r>
              <a:rPr lang="en-US" dirty="0"/>
              <a:t>modify </a:t>
            </a:r>
            <a:r>
              <a:rPr lang="en-US" dirty="0" err="1">
                <a:latin typeface="Courier" pitchFamily="2" charset="0"/>
              </a:rPr>
              <a:t>text.txt</a:t>
            </a:r>
            <a:r>
              <a:rPr lang="en-US" dirty="0">
                <a:latin typeface="Courier" pitchFamily="2" charset="0"/>
              </a:rPr>
              <a:t> </a:t>
            </a:r>
            <a:r>
              <a:rPr lang="en-US" dirty="0"/>
              <a:t>and save</a:t>
            </a:r>
          </a:p>
          <a:p>
            <a:pPr lvl="1"/>
            <a:endParaRPr lang="en-US" dirty="0"/>
          </a:p>
          <a:p>
            <a:pPr lvl="1"/>
            <a:r>
              <a:rPr lang="en-US" dirty="0"/>
              <a:t>In the terminal</a:t>
            </a:r>
          </a:p>
          <a:p>
            <a:pPr lvl="2"/>
            <a:r>
              <a:rPr lang="en-US" dirty="0">
                <a:latin typeface="Courier" pitchFamily="2" charset="0"/>
              </a:rPr>
              <a:t>&gt;&gt; git add *</a:t>
            </a:r>
          </a:p>
          <a:p>
            <a:pPr lvl="2"/>
            <a:r>
              <a:rPr lang="en-US" dirty="0">
                <a:latin typeface="Courier" pitchFamily="2" charset="0"/>
              </a:rPr>
              <a:t>&gt;&gt; git commit –m “[</a:t>
            </a:r>
            <a:r>
              <a:rPr lang="en-US" dirty="0" err="1">
                <a:latin typeface="Courier" pitchFamily="2" charset="0"/>
              </a:rPr>
              <a:t>devel</a:t>
            </a:r>
            <a:r>
              <a:rPr lang="en-US" dirty="0">
                <a:latin typeface="Courier" pitchFamily="2" charset="0"/>
              </a:rPr>
              <a:t>] another </a:t>
            </a:r>
            <a:r>
              <a:rPr lang="en-US" dirty="0" err="1">
                <a:latin typeface="Courier" pitchFamily="2" charset="0"/>
              </a:rPr>
              <a:t>text.txt</a:t>
            </a:r>
            <a:r>
              <a:rPr lang="en-US" dirty="0">
                <a:latin typeface="Courier" pitchFamily="2" charset="0"/>
              </a:rPr>
              <a:t> update”</a:t>
            </a:r>
          </a:p>
          <a:p>
            <a:pPr lvl="2"/>
            <a:r>
              <a:rPr lang="en-US" dirty="0">
                <a:latin typeface="Courier" pitchFamily="2" charset="0"/>
              </a:rPr>
              <a:t>&gt;&gt; git checkout master</a:t>
            </a:r>
          </a:p>
          <a:p>
            <a:pPr lvl="2"/>
            <a:r>
              <a:rPr lang="en-US" dirty="0">
                <a:latin typeface="Courier" pitchFamily="2" charset="0"/>
              </a:rPr>
              <a:t>&gt;&gt; git merge </a:t>
            </a:r>
            <a:r>
              <a:rPr lang="en-US" dirty="0" err="1">
                <a:latin typeface="Courier" pitchFamily="2" charset="0"/>
              </a:rPr>
              <a:t>devel</a:t>
            </a:r>
            <a:endParaRPr lang="en-US" dirty="0">
              <a:latin typeface="Courier" pitchFamily="2" charset="0"/>
            </a:endParaRPr>
          </a:p>
          <a:p>
            <a:pPr lvl="2"/>
            <a:r>
              <a:rPr lang="en-US" dirty="0">
                <a:latin typeface="Courier" pitchFamily="2" charset="0"/>
              </a:rPr>
              <a:t>&gt;&gt; git log</a:t>
            </a:r>
          </a:p>
        </p:txBody>
      </p:sp>
      <p:sp>
        <p:nvSpPr>
          <p:cNvPr id="4" name="Slide Number Placeholder 3">
            <a:extLst>
              <a:ext uri="{FF2B5EF4-FFF2-40B4-BE49-F238E27FC236}">
                <a16:creationId xmlns:a16="http://schemas.microsoft.com/office/drawing/2014/main" id="{C7469634-C885-8341-9608-D072C6D40C79}"/>
              </a:ext>
            </a:extLst>
          </p:cNvPr>
          <p:cNvSpPr>
            <a:spLocks noGrp="1"/>
          </p:cNvSpPr>
          <p:nvPr>
            <p:ph type="sldNum" sz="quarter" idx="12"/>
          </p:nvPr>
        </p:nvSpPr>
        <p:spPr/>
        <p:txBody>
          <a:bodyPr/>
          <a:lstStyle/>
          <a:p>
            <a:fld id="{31DE2C5B-556E-47B8-A792-024C2FCA4ACC}" type="slidenum">
              <a:rPr lang="en-GB" smtClean="0"/>
              <a:t>31</a:t>
            </a:fld>
            <a:endParaRPr lang="en-GB" dirty="0"/>
          </a:p>
        </p:txBody>
      </p:sp>
      <p:sp>
        <p:nvSpPr>
          <p:cNvPr id="10" name="TextBox 9">
            <a:extLst>
              <a:ext uri="{FF2B5EF4-FFF2-40B4-BE49-F238E27FC236}">
                <a16:creationId xmlns:a16="http://schemas.microsoft.com/office/drawing/2014/main" id="{BAE90C53-381C-F24F-B7DD-35D2A4DD60DD}"/>
              </a:ext>
            </a:extLst>
          </p:cNvPr>
          <p:cNvSpPr txBox="1"/>
          <p:nvPr/>
        </p:nvSpPr>
        <p:spPr>
          <a:xfrm>
            <a:off x="10381670" y="40738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BONUS</a:t>
            </a:r>
          </a:p>
        </p:txBody>
      </p:sp>
      <p:sp>
        <p:nvSpPr>
          <p:cNvPr id="13" name="TextBox 12">
            <a:extLst>
              <a:ext uri="{FF2B5EF4-FFF2-40B4-BE49-F238E27FC236}">
                <a16:creationId xmlns:a16="http://schemas.microsoft.com/office/drawing/2014/main" id="{97654C95-118A-D94C-BEBF-6869FAAD8336}"/>
              </a:ext>
            </a:extLst>
          </p:cNvPr>
          <p:cNvSpPr txBox="1"/>
          <p:nvPr/>
        </p:nvSpPr>
        <p:spPr>
          <a:xfrm>
            <a:off x="8961241" y="2354289"/>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16" name="Rectangle 15">
            <a:extLst>
              <a:ext uri="{FF2B5EF4-FFF2-40B4-BE49-F238E27FC236}">
                <a16:creationId xmlns:a16="http://schemas.microsoft.com/office/drawing/2014/main" id="{1B8E3FE4-AC68-7A4F-B89C-3F601CF1C864}"/>
              </a:ext>
            </a:extLst>
          </p:cNvPr>
          <p:cNvSpPr/>
          <p:nvPr/>
        </p:nvSpPr>
        <p:spPr>
          <a:xfrm>
            <a:off x="8667496" y="2234216"/>
            <a:ext cx="3375191"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7" name="Rectangle 16">
            <a:extLst>
              <a:ext uri="{FF2B5EF4-FFF2-40B4-BE49-F238E27FC236}">
                <a16:creationId xmlns:a16="http://schemas.microsoft.com/office/drawing/2014/main" id="{3424261B-4062-2F4C-BC41-51D042C25FDC}"/>
              </a:ext>
            </a:extLst>
          </p:cNvPr>
          <p:cNvSpPr/>
          <p:nvPr/>
        </p:nvSpPr>
        <p:spPr>
          <a:xfrm>
            <a:off x="8599507" y="1892411"/>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9" name="Rectangle 18">
            <a:extLst>
              <a:ext uri="{FF2B5EF4-FFF2-40B4-BE49-F238E27FC236}">
                <a16:creationId xmlns:a16="http://schemas.microsoft.com/office/drawing/2014/main" id="{B8293298-B901-8F46-A42E-33E280BF89BA}"/>
              </a:ext>
            </a:extLst>
          </p:cNvPr>
          <p:cNvSpPr/>
          <p:nvPr/>
        </p:nvSpPr>
        <p:spPr>
          <a:xfrm>
            <a:off x="9492632" y="1476805"/>
            <a:ext cx="723636"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20" name="TextBox 19">
            <a:extLst>
              <a:ext uri="{FF2B5EF4-FFF2-40B4-BE49-F238E27FC236}">
                <a16:creationId xmlns:a16="http://schemas.microsoft.com/office/drawing/2014/main" id="{0DF1A768-C79F-F241-8CAC-24BA40DA9826}"/>
              </a:ext>
            </a:extLst>
          </p:cNvPr>
          <p:cNvSpPr txBox="1"/>
          <p:nvPr/>
        </p:nvSpPr>
        <p:spPr>
          <a:xfrm>
            <a:off x="11236379" y="2354289"/>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21" name="Straight Arrow Connector 20">
            <a:extLst>
              <a:ext uri="{FF2B5EF4-FFF2-40B4-BE49-F238E27FC236}">
                <a16:creationId xmlns:a16="http://schemas.microsoft.com/office/drawing/2014/main" id="{AE1513CB-9D41-0B4D-88E0-64374EDE7555}"/>
              </a:ext>
            </a:extLst>
          </p:cNvPr>
          <p:cNvCxnSpPr>
            <a:cxnSpLocks/>
            <a:stCxn id="20" idx="1"/>
            <a:endCxn id="13" idx="3"/>
          </p:cNvCxnSpPr>
          <p:nvPr/>
        </p:nvCxnSpPr>
        <p:spPr>
          <a:xfrm flipH="1">
            <a:off x="9418441" y="2538955"/>
            <a:ext cx="181793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2" name="TextBox 21">
            <a:extLst>
              <a:ext uri="{FF2B5EF4-FFF2-40B4-BE49-F238E27FC236}">
                <a16:creationId xmlns:a16="http://schemas.microsoft.com/office/drawing/2014/main" id="{A9907D98-2437-2143-9F59-D68B82F4C8B1}"/>
              </a:ext>
            </a:extLst>
          </p:cNvPr>
          <p:cNvSpPr txBox="1"/>
          <p:nvPr/>
        </p:nvSpPr>
        <p:spPr>
          <a:xfrm>
            <a:off x="9666219" y="1608707"/>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sp>
        <p:nvSpPr>
          <p:cNvPr id="23" name="Rectangle 22">
            <a:extLst>
              <a:ext uri="{FF2B5EF4-FFF2-40B4-BE49-F238E27FC236}">
                <a16:creationId xmlns:a16="http://schemas.microsoft.com/office/drawing/2014/main" id="{C2E026C0-ACA5-F246-B3D9-FC61BBB759CE}"/>
              </a:ext>
            </a:extLst>
          </p:cNvPr>
          <p:cNvSpPr/>
          <p:nvPr/>
        </p:nvSpPr>
        <p:spPr>
          <a:xfrm>
            <a:off x="9598723" y="1159149"/>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24" name="Straight Arrow Connector 23">
            <a:extLst>
              <a:ext uri="{FF2B5EF4-FFF2-40B4-BE49-F238E27FC236}">
                <a16:creationId xmlns:a16="http://schemas.microsoft.com/office/drawing/2014/main" id="{27321748-5CE6-4748-AC3C-FC3209C64F0C}"/>
              </a:ext>
            </a:extLst>
          </p:cNvPr>
          <p:cNvCxnSpPr>
            <a:cxnSpLocks/>
            <a:stCxn id="22" idx="1"/>
          </p:cNvCxnSpPr>
          <p:nvPr/>
        </p:nvCxnSpPr>
        <p:spPr>
          <a:xfrm flipH="1">
            <a:off x="9189841" y="1793373"/>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9FCADC44-8757-3A42-80D7-B9CFCC6A1CB6}"/>
              </a:ext>
            </a:extLst>
          </p:cNvPr>
          <p:cNvCxnSpPr>
            <a:cxnSpLocks/>
            <a:stCxn id="20" idx="0"/>
            <a:endCxn id="22" idx="3"/>
          </p:cNvCxnSpPr>
          <p:nvPr/>
        </p:nvCxnSpPr>
        <p:spPr>
          <a:xfrm flipH="1" flipV="1">
            <a:off x="10123419" y="1793373"/>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0844D2B8-70DD-D847-93E2-36D077A2814D}"/>
              </a:ext>
            </a:extLst>
          </p:cNvPr>
          <p:cNvCxnSpPr>
            <a:cxnSpLocks/>
          </p:cNvCxnSpPr>
          <p:nvPr/>
        </p:nvCxnSpPr>
        <p:spPr>
          <a:xfrm>
            <a:off x="4565515" y="2230965"/>
            <a:ext cx="4544244" cy="11980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37A0B7DB-D47C-7542-8649-8CBF2A4F7A91}"/>
              </a:ext>
            </a:extLst>
          </p:cNvPr>
          <p:cNvSpPr/>
          <p:nvPr/>
        </p:nvSpPr>
        <p:spPr>
          <a:xfrm>
            <a:off x="9189841" y="3318959"/>
            <a:ext cx="2896999" cy="3108543"/>
          </a:xfrm>
          <a:prstGeom prst="rect">
            <a:avLst/>
          </a:prstGeom>
        </p:spPr>
        <p:txBody>
          <a:bodyPr wrap="square">
            <a:spAutoFit/>
          </a:bodyPr>
          <a:lstStyle/>
          <a:p>
            <a:r>
              <a:rPr lang="en-GB" sz="1400" dirty="0">
                <a:latin typeface="Palatino Linotype" panose="02040502050505030304" pitchFamily="18" charset="0"/>
                <a:ea typeface="Palatino" pitchFamily="2" charset="77"/>
              </a:rPr>
              <a:t>This moves us to the </a:t>
            </a:r>
            <a:r>
              <a:rPr lang="en-GB" sz="1400" dirty="0" err="1">
                <a:latin typeface="Courier" pitchFamily="2" charset="0"/>
                <a:ea typeface="Palatino" pitchFamily="2" charset="77"/>
              </a:rPr>
              <a:t>devel</a:t>
            </a:r>
            <a:r>
              <a:rPr lang="en-GB" sz="1400" dirty="0">
                <a:latin typeface="Palatino Linotype" panose="02040502050505030304" pitchFamily="18" charset="0"/>
                <a:ea typeface="Palatino" pitchFamily="2" charset="77"/>
              </a:rPr>
              <a:t> branch</a:t>
            </a:r>
          </a:p>
          <a:p>
            <a:endParaRPr lang="en-GB" sz="1400" dirty="0">
              <a:latin typeface="Palatino Linotype" panose="02040502050505030304" pitchFamily="18" charset="0"/>
              <a:ea typeface="Palatino" pitchFamily="2" charset="77"/>
            </a:endParaRPr>
          </a:p>
          <a:p>
            <a:r>
              <a:rPr lang="en-GB" sz="1400" dirty="0">
                <a:latin typeface="Palatino Linotype" panose="02040502050505030304" pitchFamily="18" charset="0"/>
                <a:ea typeface="Palatino" pitchFamily="2" charset="77"/>
              </a:rPr>
              <a:t>This creates the update</a:t>
            </a:r>
          </a:p>
          <a:p>
            <a:endParaRPr lang="en-GB" sz="1400" dirty="0">
              <a:latin typeface="Palatino Linotype" panose="02040502050505030304" pitchFamily="18" charset="0"/>
              <a:ea typeface="Palatino" pitchFamily="2" charset="77"/>
            </a:endParaRPr>
          </a:p>
          <a:p>
            <a:r>
              <a:rPr lang="en-GB" sz="1400" dirty="0">
                <a:latin typeface="Palatino Linotype" panose="02040502050505030304" pitchFamily="18" charset="0"/>
                <a:ea typeface="Palatino" pitchFamily="2" charset="77"/>
              </a:rPr>
              <a:t>This creates the new commit in the </a:t>
            </a:r>
            <a:r>
              <a:rPr lang="en-GB" sz="1400" dirty="0" err="1">
                <a:latin typeface="Courier" pitchFamily="2" charset="0"/>
                <a:ea typeface="Palatino" pitchFamily="2" charset="77"/>
              </a:rPr>
              <a:t>devel</a:t>
            </a:r>
            <a:r>
              <a:rPr lang="en-GB" sz="1400" dirty="0">
                <a:latin typeface="Palatino Linotype" panose="02040502050505030304" pitchFamily="18" charset="0"/>
                <a:ea typeface="Palatino" pitchFamily="2" charset="77"/>
              </a:rPr>
              <a:t> branch</a:t>
            </a:r>
          </a:p>
          <a:p>
            <a:endParaRPr lang="en-GB" sz="1400" dirty="0">
              <a:latin typeface="Palatino Linotype" panose="02040502050505030304" pitchFamily="18" charset="0"/>
              <a:ea typeface="Palatino" pitchFamily="2" charset="77"/>
            </a:endParaRPr>
          </a:p>
          <a:p>
            <a:r>
              <a:rPr lang="en-GB" sz="1400" dirty="0">
                <a:latin typeface="Palatino Linotype" panose="02040502050505030304" pitchFamily="18" charset="0"/>
                <a:ea typeface="Palatino" pitchFamily="2" charset="77"/>
              </a:rPr>
              <a:t>This gets us back to the </a:t>
            </a:r>
            <a:r>
              <a:rPr lang="en-GB" sz="1400" dirty="0">
                <a:latin typeface="Courier" pitchFamily="2" charset="0"/>
                <a:ea typeface="Palatino" pitchFamily="2" charset="77"/>
              </a:rPr>
              <a:t>master</a:t>
            </a:r>
            <a:r>
              <a:rPr lang="en-GB" sz="1400" dirty="0">
                <a:latin typeface="Palatino Linotype" panose="02040502050505030304" pitchFamily="18" charset="0"/>
                <a:ea typeface="Palatino" pitchFamily="2" charset="77"/>
              </a:rPr>
              <a:t> branch</a:t>
            </a:r>
          </a:p>
          <a:p>
            <a:endParaRPr lang="en-GB" sz="1400" dirty="0">
              <a:latin typeface="Palatino Linotype" panose="02040502050505030304" pitchFamily="18" charset="0"/>
              <a:ea typeface="Palatino" pitchFamily="2" charset="77"/>
            </a:endParaRPr>
          </a:p>
          <a:p>
            <a:r>
              <a:rPr lang="en-IT" sz="1400" dirty="0">
                <a:latin typeface="Palatino Linotype" panose="02040502050505030304" pitchFamily="18" charset="0"/>
                <a:ea typeface="Palatino" pitchFamily="2" charset="77"/>
              </a:rPr>
              <a:t>This applies all the new commits in the </a:t>
            </a:r>
            <a:r>
              <a:rPr lang="en-IT" sz="1400" dirty="0">
                <a:latin typeface="Courier" pitchFamily="2" charset="0"/>
                <a:ea typeface="Palatino" pitchFamily="2" charset="77"/>
              </a:rPr>
              <a:t>devel</a:t>
            </a:r>
            <a:r>
              <a:rPr lang="en-IT" sz="1400" dirty="0">
                <a:latin typeface="Palatino Linotype" panose="02040502050505030304" pitchFamily="18" charset="0"/>
                <a:ea typeface="Palatino" pitchFamily="2" charset="77"/>
              </a:rPr>
              <a:t> branch to the </a:t>
            </a:r>
            <a:r>
              <a:rPr lang="en-IT" sz="1400" dirty="0">
                <a:latin typeface="Courier" pitchFamily="2" charset="0"/>
                <a:ea typeface="Palatino" pitchFamily="2" charset="77"/>
              </a:rPr>
              <a:t>master</a:t>
            </a:r>
            <a:r>
              <a:rPr lang="en-IT" sz="1400" dirty="0">
                <a:latin typeface="Palatino Linotype" panose="02040502050505030304" pitchFamily="18" charset="0"/>
                <a:ea typeface="Palatino" pitchFamily="2" charset="77"/>
              </a:rPr>
              <a:t> branch</a:t>
            </a:r>
          </a:p>
        </p:txBody>
      </p:sp>
      <p:cxnSp>
        <p:nvCxnSpPr>
          <p:cNvPr id="30" name="Straight Arrow Connector 29">
            <a:extLst>
              <a:ext uri="{FF2B5EF4-FFF2-40B4-BE49-F238E27FC236}">
                <a16:creationId xmlns:a16="http://schemas.microsoft.com/office/drawing/2014/main" id="{466E4E91-E8C6-894A-9E61-C89DF98B2DBD}"/>
              </a:ext>
            </a:extLst>
          </p:cNvPr>
          <p:cNvCxnSpPr>
            <a:cxnSpLocks/>
          </p:cNvCxnSpPr>
          <p:nvPr/>
        </p:nvCxnSpPr>
        <p:spPr>
          <a:xfrm>
            <a:off x="4662791" y="3318959"/>
            <a:ext cx="4446968" cy="7536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32990800-02FA-4C44-9B55-BE179C0B4CD5}"/>
              </a:ext>
            </a:extLst>
          </p:cNvPr>
          <p:cNvCxnSpPr>
            <a:cxnSpLocks/>
          </p:cNvCxnSpPr>
          <p:nvPr/>
        </p:nvCxnSpPr>
        <p:spPr>
          <a:xfrm>
            <a:off x="8521430" y="4526604"/>
            <a:ext cx="5883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A1246AFA-9065-AA46-B150-B3D1B7F4E64E}"/>
              </a:ext>
            </a:extLst>
          </p:cNvPr>
          <p:cNvCxnSpPr>
            <a:cxnSpLocks/>
          </p:cNvCxnSpPr>
          <p:nvPr/>
        </p:nvCxnSpPr>
        <p:spPr>
          <a:xfrm>
            <a:off x="4747098" y="4883285"/>
            <a:ext cx="4362661" cy="2658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6706FCB0-261E-9C44-95AD-0AD15235460A}"/>
              </a:ext>
            </a:extLst>
          </p:cNvPr>
          <p:cNvCxnSpPr>
            <a:cxnSpLocks/>
          </p:cNvCxnSpPr>
          <p:nvPr/>
        </p:nvCxnSpPr>
        <p:spPr>
          <a:xfrm>
            <a:off x="4189379" y="5149174"/>
            <a:ext cx="4920380" cy="6809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84732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6975273" cy="4858203"/>
          </a:xfrm>
        </p:spPr>
        <p:txBody>
          <a:bodyPr/>
          <a:lstStyle/>
          <a:p>
            <a:r>
              <a:rPr lang="en-IT" dirty="0"/>
              <a:t>Scenario 2 is tricky (and the most common)</a:t>
            </a:r>
          </a:p>
          <a:p>
            <a:endParaRPr lang="en-IT" dirty="0"/>
          </a:p>
          <a:p>
            <a:r>
              <a:rPr lang="en-IT" dirty="0"/>
              <a:t>It can happen that someone changed the same lines of code!</a:t>
            </a:r>
          </a:p>
          <a:p>
            <a:endParaRPr lang="en-IT" dirty="0"/>
          </a:p>
          <a:p>
            <a:r>
              <a:rPr lang="en-IT" dirty="0"/>
              <a:t>In this case you need to solve the conflicts manually. Let’s see how in a representative example</a:t>
            </a:r>
          </a:p>
        </p:txBody>
      </p:sp>
      <p:sp>
        <p:nvSpPr>
          <p:cNvPr id="47" name="TextBox 46">
            <a:extLst>
              <a:ext uri="{FF2B5EF4-FFF2-40B4-BE49-F238E27FC236}">
                <a16:creationId xmlns:a16="http://schemas.microsoft.com/office/drawing/2014/main" id="{C4E3FAB9-D006-C34D-B935-D12BA58B8951}"/>
              </a:ext>
            </a:extLst>
          </p:cNvPr>
          <p:cNvSpPr txBox="1"/>
          <p:nvPr/>
        </p:nvSpPr>
        <p:spPr>
          <a:xfrm>
            <a:off x="7796145"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019C8129-C33B-F941-B98A-73E446A1A902}"/>
              </a:ext>
            </a:extLst>
          </p:cNvPr>
          <p:cNvSpPr txBox="1"/>
          <p:nvPr/>
        </p:nvSpPr>
        <p:spPr>
          <a:xfrm>
            <a:off x="8745004"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49" name="Straight Arrow Connector 48">
            <a:extLst>
              <a:ext uri="{FF2B5EF4-FFF2-40B4-BE49-F238E27FC236}">
                <a16:creationId xmlns:a16="http://schemas.microsoft.com/office/drawing/2014/main" id="{CBBC9FFD-07F4-3E4D-BB63-E4DED0F60749}"/>
              </a:ext>
            </a:extLst>
          </p:cNvPr>
          <p:cNvCxnSpPr>
            <a:cxnSpLocks/>
            <a:stCxn id="48" idx="1"/>
            <a:endCxn id="47" idx="3"/>
          </p:cNvCxnSpPr>
          <p:nvPr/>
        </p:nvCxnSpPr>
        <p:spPr>
          <a:xfrm flipH="1">
            <a:off x="8253345" y="2596091"/>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0" name="Rectangle 49">
            <a:extLst>
              <a:ext uri="{FF2B5EF4-FFF2-40B4-BE49-F238E27FC236}">
                <a16:creationId xmlns:a16="http://schemas.microsoft.com/office/drawing/2014/main" id="{3337F5F4-6A6F-6B43-9AEB-EAB859CE6BA1}"/>
              </a:ext>
            </a:extLst>
          </p:cNvPr>
          <p:cNvSpPr/>
          <p:nvPr/>
        </p:nvSpPr>
        <p:spPr>
          <a:xfrm>
            <a:off x="7676075" y="2291352"/>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1" name="Rectangle 50">
            <a:extLst>
              <a:ext uri="{FF2B5EF4-FFF2-40B4-BE49-F238E27FC236}">
                <a16:creationId xmlns:a16="http://schemas.microsoft.com/office/drawing/2014/main" id="{3CD2A1D5-EF84-4041-AC53-D8C575F360F2}"/>
              </a:ext>
            </a:extLst>
          </p:cNvPr>
          <p:cNvSpPr/>
          <p:nvPr/>
        </p:nvSpPr>
        <p:spPr>
          <a:xfrm>
            <a:off x="7638217" y="1986613"/>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2" name="Rectangle 51">
            <a:extLst>
              <a:ext uri="{FF2B5EF4-FFF2-40B4-BE49-F238E27FC236}">
                <a16:creationId xmlns:a16="http://schemas.microsoft.com/office/drawing/2014/main" id="{7F1A8017-836B-5741-A70B-1631EC3901B3}"/>
              </a:ext>
            </a:extLst>
          </p:cNvPr>
          <p:cNvSpPr/>
          <p:nvPr/>
        </p:nvSpPr>
        <p:spPr>
          <a:xfrm>
            <a:off x="9276395" y="1533941"/>
            <a:ext cx="788715"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53" name="TextBox 52">
            <a:extLst>
              <a:ext uri="{FF2B5EF4-FFF2-40B4-BE49-F238E27FC236}">
                <a16:creationId xmlns:a16="http://schemas.microsoft.com/office/drawing/2014/main" id="{5B66016A-467E-9E4E-B696-3277ECF9B037}"/>
              </a:ext>
            </a:extLst>
          </p:cNvPr>
          <p:cNvSpPr txBox="1"/>
          <p:nvPr/>
        </p:nvSpPr>
        <p:spPr>
          <a:xfrm>
            <a:off x="11020142"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4" name="TextBox 53">
            <a:extLst>
              <a:ext uri="{FF2B5EF4-FFF2-40B4-BE49-F238E27FC236}">
                <a16:creationId xmlns:a16="http://schemas.microsoft.com/office/drawing/2014/main" id="{26E9A071-B7AB-094D-85F6-6A71EFD2183B}"/>
              </a:ext>
            </a:extLst>
          </p:cNvPr>
          <p:cNvSpPr txBox="1"/>
          <p:nvPr/>
        </p:nvSpPr>
        <p:spPr>
          <a:xfrm>
            <a:off x="9842683"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5" name="Straight Arrow Connector 54">
            <a:extLst>
              <a:ext uri="{FF2B5EF4-FFF2-40B4-BE49-F238E27FC236}">
                <a16:creationId xmlns:a16="http://schemas.microsoft.com/office/drawing/2014/main" id="{F7CC939F-7A4D-2E4E-9C71-997E37ACA8BC}"/>
              </a:ext>
            </a:extLst>
          </p:cNvPr>
          <p:cNvCxnSpPr>
            <a:cxnSpLocks/>
            <a:endCxn id="48" idx="3"/>
          </p:cNvCxnSpPr>
          <p:nvPr/>
        </p:nvCxnSpPr>
        <p:spPr>
          <a:xfrm flipH="1">
            <a:off x="9202204" y="2596091"/>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6" name="Straight Arrow Connector 55">
            <a:extLst>
              <a:ext uri="{FF2B5EF4-FFF2-40B4-BE49-F238E27FC236}">
                <a16:creationId xmlns:a16="http://schemas.microsoft.com/office/drawing/2014/main" id="{B493255E-4577-3E4C-ABA5-01DDB80C84FF}"/>
              </a:ext>
            </a:extLst>
          </p:cNvPr>
          <p:cNvCxnSpPr>
            <a:cxnSpLocks/>
            <a:stCxn id="53" idx="1"/>
            <a:endCxn id="54" idx="3"/>
          </p:cNvCxnSpPr>
          <p:nvPr/>
        </p:nvCxnSpPr>
        <p:spPr>
          <a:xfrm flipH="1">
            <a:off x="10299883" y="2596091"/>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8" name="TextBox 57">
            <a:extLst>
              <a:ext uri="{FF2B5EF4-FFF2-40B4-BE49-F238E27FC236}">
                <a16:creationId xmlns:a16="http://schemas.microsoft.com/office/drawing/2014/main" id="{30EC4337-AA61-884F-94CF-810EA3B0B136}"/>
              </a:ext>
            </a:extLst>
          </p:cNvPr>
          <p:cNvSpPr txBox="1"/>
          <p:nvPr/>
        </p:nvSpPr>
        <p:spPr>
          <a:xfrm>
            <a:off x="9449982" y="1665843"/>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59" name="Straight Arrow Connector 58">
            <a:extLst>
              <a:ext uri="{FF2B5EF4-FFF2-40B4-BE49-F238E27FC236}">
                <a16:creationId xmlns:a16="http://schemas.microsoft.com/office/drawing/2014/main" id="{B25C4AB0-2C33-7241-9E3F-508740E7BE49}"/>
              </a:ext>
            </a:extLst>
          </p:cNvPr>
          <p:cNvCxnSpPr>
            <a:cxnSpLocks/>
            <a:stCxn id="53" idx="0"/>
            <a:endCxn id="58" idx="3"/>
          </p:cNvCxnSpPr>
          <p:nvPr/>
        </p:nvCxnSpPr>
        <p:spPr>
          <a:xfrm flipH="1" flipV="1">
            <a:off x="9907182" y="1850509"/>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69F913C2-AD12-B544-AACB-5BED7ADF760A}"/>
              </a:ext>
            </a:extLst>
          </p:cNvPr>
          <p:cNvSpPr/>
          <p:nvPr/>
        </p:nvSpPr>
        <p:spPr>
          <a:xfrm>
            <a:off x="9260816" y="1253798"/>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61" name="Straight Arrow Connector 60">
            <a:extLst>
              <a:ext uri="{FF2B5EF4-FFF2-40B4-BE49-F238E27FC236}">
                <a16:creationId xmlns:a16="http://schemas.microsoft.com/office/drawing/2014/main" id="{04660A4A-9839-E54C-A905-DC749497E257}"/>
              </a:ext>
            </a:extLst>
          </p:cNvPr>
          <p:cNvCxnSpPr>
            <a:cxnSpLocks/>
            <a:stCxn id="58" idx="1"/>
          </p:cNvCxnSpPr>
          <p:nvPr/>
        </p:nvCxnSpPr>
        <p:spPr>
          <a:xfrm flipH="1">
            <a:off x="8973604" y="1850509"/>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55703644-D7E0-FE46-909F-AF8859B8B9B8}"/>
              </a:ext>
            </a:extLst>
          </p:cNvPr>
          <p:cNvSpPr>
            <a:spLocks noGrp="1"/>
          </p:cNvSpPr>
          <p:nvPr>
            <p:ph type="sldNum" sz="quarter" idx="12"/>
          </p:nvPr>
        </p:nvSpPr>
        <p:spPr/>
        <p:txBody>
          <a:bodyPr/>
          <a:lstStyle/>
          <a:p>
            <a:fld id="{31DE2C5B-556E-47B8-A792-024C2FCA4ACC}" type="slidenum">
              <a:rPr lang="en-GB" smtClean="0"/>
              <a:t>32</a:t>
            </a:fld>
            <a:endParaRPr lang="en-GB" dirty="0"/>
          </a:p>
        </p:txBody>
      </p:sp>
    </p:spTree>
    <p:extLst>
      <p:ext uri="{BB962C8B-B14F-4D97-AF65-F5344CB8AC3E}">
        <p14:creationId xmlns:p14="http://schemas.microsoft.com/office/powerpoint/2010/main" val="1260801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4726633" cy="4858203"/>
          </a:xfrm>
        </p:spPr>
        <p:txBody>
          <a:bodyPr>
            <a:normAutofit fontScale="92500" lnSpcReduction="10000"/>
          </a:bodyPr>
          <a:lstStyle/>
          <a:p>
            <a:r>
              <a:rPr lang="en-IT" dirty="0"/>
              <a:t>GIT asks us to fix the conflicts and then commit once solved. So let’s do it.</a:t>
            </a:r>
          </a:p>
          <a:p>
            <a:endParaRPr lang="en-IT" dirty="0"/>
          </a:p>
          <a:p>
            <a:r>
              <a:rPr lang="en-IT" dirty="0"/>
              <a:t>Visual Studio Code (IDE of our course, see later slides) will look like this.</a:t>
            </a:r>
          </a:p>
          <a:p>
            <a:endParaRPr lang="en-IT" dirty="0"/>
          </a:p>
          <a:p>
            <a:r>
              <a:rPr lang="en-IT" dirty="0"/>
              <a:t>T</a:t>
            </a:r>
            <a:r>
              <a:rPr lang="en-GB" dirty="0"/>
              <a:t>h</a:t>
            </a:r>
            <a:r>
              <a:rPr lang="en-IT" dirty="0"/>
              <a:t>e software is helping us in managing the conflicts. Simply chose between “Accept current change” if you want to leave text.txt as in master or “Accept incoming change” if you want to set that line as in devel</a:t>
            </a:r>
          </a:p>
        </p:txBody>
      </p:sp>
      <p:pic>
        <p:nvPicPr>
          <p:cNvPr id="5" name="Picture 4" descr="A screenshot of a computer&#10;&#10;Description automatically generated">
            <a:extLst>
              <a:ext uri="{FF2B5EF4-FFF2-40B4-BE49-F238E27FC236}">
                <a16:creationId xmlns:a16="http://schemas.microsoft.com/office/drawing/2014/main" id="{E1CFDED2-3073-3749-B0DE-590F57F0E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207" y="1319228"/>
            <a:ext cx="6484536" cy="130117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1BE4B22-FE0D-2B48-B4BD-FED3F20D27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6207" y="2831333"/>
            <a:ext cx="6484536" cy="2384484"/>
          </a:xfrm>
          <a:prstGeom prst="rect">
            <a:avLst/>
          </a:prstGeom>
        </p:spPr>
      </p:pic>
      <p:sp>
        <p:nvSpPr>
          <p:cNvPr id="4" name="Slide Number Placeholder 3">
            <a:extLst>
              <a:ext uri="{FF2B5EF4-FFF2-40B4-BE49-F238E27FC236}">
                <a16:creationId xmlns:a16="http://schemas.microsoft.com/office/drawing/2014/main" id="{4DB6A037-6BBC-5B4D-AA7D-E514C6421134}"/>
              </a:ext>
            </a:extLst>
          </p:cNvPr>
          <p:cNvSpPr>
            <a:spLocks noGrp="1"/>
          </p:cNvSpPr>
          <p:nvPr>
            <p:ph type="sldNum" sz="quarter" idx="12"/>
          </p:nvPr>
        </p:nvSpPr>
        <p:spPr/>
        <p:txBody>
          <a:bodyPr/>
          <a:lstStyle/>
          <a:p>
            <a:fld id="{31DE2C5B-556E-47B8-A792-024C2FCA4ACC}" type="slidenum">
              <a:rPr lang="en-GB" smtClean="0"/>
              <a:t>33</a:t>
            </a:fld>
            <a:endParaRPr lang="en-GB" dirty="0"/>
          </a:p>
        </p:txBody>
      </p:sp>
    </p:spTree>
    <p:extLst>
      <p:ext uri="{BB962C8B-B14F-4D97-AF65-F5344CB8AC3E}">
        <p14:creationId xmlns:p14="http://schemas.microsoft.com/office/powerpoint/2010/main" val="2513717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3410299" cy="4858203"/>
          </a:xfrm>
        </p:spPr>
        <p:txBody>
          <a:bodyPr>
            <a:normAutofit/>
          </a:bodyPr>
          <a:lstStyle/>
          <a:p>
            <a:r>
              <a:rPr lang="en-US" dirty="0"/>
              <a:t>Now that the conflict is solved, let’s commit</a:t>
            </a:r>
          </a:p>
          <a:p>
            <a:endParaRPr lang="en-US" dirty="0"/>
          </a:p>
          <a:p>
            <a:endParaRPr lang="en-US" dirty="0"/>
          </a:p>
          <a:p>
            <a:r>
              <a:rPr lang="en-US" b="1" dirty="0"/>
              <a:t>ERROR</a:t>
            </a:r>
            <a:r>
              <a:rPr lang="en-US" dirty="0"/>
              <a:t>: remember to stage first, then commit!</a:t>
            </a:r>
          </a:p>
          <a:p>
            <a:endParaRPr lang="en-US" dirty="0"/>
          </a:p>
          <a:p>
            <a:endParaRPr lang="en-US" dirty="0"/>
          </a:p>
          <a:p>
            <a:r>
              <a:rPr lang="en-IT" dirty="0"/>
              <a:t>And there we go.</a:t>
            </a:r>
            <a:endParaRPr lang="en-US" dirty="0"/>
          </a:p>
        </p:txBody>
      </p:sp>
      <p:pic>
        <p:nvPicPr>
          <p:cNvPr id="6" name="Picture 5" descr="Graphical user interface, text, chat or text message&#10;&#10;Description automatically generated">
            <a:extLst>
              <a:ext uri="{FF2B5EF4-FFF2-40B4-BE49-F238E27FC236}">
                <a16:creationId xmlns:a16="http://schemas.microsoft.com/office/drawing/2014/main" id="{8F716E9E-2476-9744-AE81-B855C51AF8B6}"/>
              </a:ext>
            </a:extLst>
          </p:cNvPr>
          <p:cNvPicPr>
            <a:picLocks noChangeAspect="1"/>
          </p:cNvPicPr>
          <p:nvPr/>
        </p:nvPicPr>
        <p:blipFill rotWithShape="1">
          <a:blip r:embed="rId3">
            <a:extLst>
              <a:ext uri="{28A0092B-C50C-407E-A947-70E740481C1C}">
                <a14:useLocalDpi xmlns:a14="http://schemas.microsoft.com/office/drawing/2010/main" val="0"/>
              </a:ext>
            </a:extLst>
          </a:blip>
          <a:srcRect r="14546"/>
          <a:stretch/>
        </p:blipFill>
        <p:spPr>
          <a:xfrm>
            <a:off x="3955762" y="1777722"/>
            <a:ext cx="7992441" cy="3698630"/>
          </a:xfrm>
          <a:prstGeom prst="rect">
            <a:avLst/>
          </a:prstGeom>
        </p:spPr>
      </p:pic>
      <p:cxnSp>
        <p:nvCxnSpPr>
          <p:cNvPr id="8" name="Straight Arrow Connector 7">
            <a:extLst>
              <a:ext uri="{FF2B5EF4-FFF2-40B4-BE49-F238E27FC236}">
                <a16:creationId xmlns:a16="http://schemas.microsoft.com/office/drawing/2014/main" id="{F10CAF94-0184-7F49-9407-7D34798D6EBA}"/>
              </a:ext>
            </a:extLst>
          </p:cNvPr>
          <p:cNvCxnSpPr>
            <a:cxnSpLocks/>
            <a:endCxn id="6" idx="1"/>
          </p:cNvCxnSpPr>
          <p:nvPr/>
        </p:nvCxnSpPr>
        <p:spPr>
          <a:xfrm>
            <a:off x="2572378" y="2140299"/>
            <a:ext cx="1383384" cy="14867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002D9724-974C-8340-B270-9E3B41616AA8}"/>
              </a:ext>
            </a:extLst>
          </p:cNvPr>
          <p:cNvCxnSpPr>
            <a:cxnSpLocks/>
          </p:cNvCxnSpPr>
          <p:nvPr/>
        </p:nvCxnSpPr>
        <p:spPr>
          <a:xfrm>
            <a:off x="2890637" y="4200211"/>
            <a:ext cx="7300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68506C29-DCA6-A84F-A7CB-E2C55B8079CA}"/>
              </a:ext>
            </a:extLst>
          </p:cNvPr>
          <p:cNvCxnSpPr>
            <a:cxnSpLocks/>
          </p:cNvCxnSpPr>
          <p:nvPr/>
        </p:nvCxnSpPr>
        <p:spPr>
          <a:xfrm flipV="1">
            <a:off x="3108412" y="5104564"/>
            <a:ext cx="730058" cy="3922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Left Brace 17">
            <a:extLst>
              <a:ext uri="{FF2B5EF4-FFF2-40B4-BE49-F238E27FC236}">
                <a16:creationId xmlns:a16="http://schemas.microsoft.com/office/drawing/2014/main" id="{52720634-4FBA-CE4D-8F41-8B72767CEC28}"/>
              </a:ext>
            </a:extLst>
          </p:cNvPr>
          <p:cNvSpPr/>
          <p:nvPr/>
        </p:nvSpPr>
        <p:spPr>
          <a:xfrm>
            <a:off x="3737987" y="3790268"/>
            <a:ext cx="217775" cy="83197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T"/>
          </a:p>
        </p:txBody>
      </p:sp>
      <p:sp>
        <p:nvSpPr>
          <p:cNvPr id="4" name="Slide Number Placeholder 3">
            <a:extLst>
              <a:ext uri="{FF2B5EF4-FFF2-40B4-BE49-F238E27FC236}">
                <a16:creationId xmlns:a16="http://schemas.microsoft.com/office/drawing/2014/main" id="{C7469634-C885-8341-9608-D072C6D40C79}"/>
              </a:ext>
            </a:extLst>
          </p:cNvPr>
          <p:cNvSpPr>
            <a:spLocks noGrp="1"/>
          </p:cNvSpPr>
          <p:nvPr>
            <p:ph type="sldNum" sz="quarter" idx="12"/>
          </p:nvPr>
        </p:nvSpPr>
        <p:spPr/>
        <p:txBody>
          <a:bodyPr/>
          <a:lstStyle/>
          <a:p>
            <a:fld id="{31DE2C5B-556E-47B8-A792-024C2FCA4ACC}" type="slidenum">
              <a:rPr lang="en-GB" smtClean="0"/>
              <a:t>34</a:t>
            </a:fld>
            <a:endParaRPr lang="en-GB" dirty="0"/>
          </a:p>
        </p:txBody>
      </p:sp>
    </p:spTree>
    <p:extLst>
      <p:ext uri="{BB962C8B-B14F-4D97-AF65-F5344CB8AC3E}">
        <p14:creationId xmlns:p14="http://schemas.microsoft.com/office/powerpoint/2010/main" val="1605460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Steps to reproduce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10291710" cy="5334907"/>
          </a:xfrm>
        </p:spPr>
        <p:txBody>
          <a:bodyPr>
            <a:normAutofit fontScale="85000" lnSpcReduction="20000"/>
          </a:bodyPr>
          <a:lstStyle/>
          <a:p>
            <a:r>
              <a:rPr lang="en-US" dirty="0"/>
              <a:t>Starting from the master branch do the following</a:t>
            </a:r>
          </a:p>
          <a:p>
            <a:pPr lvl="1"/>
            <a:r>
              <a:rPr lang="en-US" dirty="0"/>
              <a:t>In the terminal </a:t>
            </a:r>
          </a:p>
          <a:p>
            <a:pPr lvl="2"/>
            <a:r>
              <a:rPr lang="en-US" dirty="0">
                <a:latin typeface="Courier" pitchFamily="2" charset="0"/>
              </a:rPr>
              <a:t>&gt;&gt; git checkout </a:t>
            </a:r>
            <a:r>
              <a:rPr lang="en-US" dirty="0" err="1">
                <a:latin typeface="Courier" pitchFamily="2" charset="0"/>
              </a:rPr>
              <a:t>devel</a:t>
            </a:r>
            <a:endParaRPr lang="en-US" dirty="0">
              <a:latin typeface="Courier" pitchFamily="2" charset="0"/>
            </a:endParaRPr>
          </a:p>
          <a:p>
            <a:pPr lvl="1"/>
            <a:r>
              <a:rPr lang="en-US" dirty="0"/>
              <a:t>In the text editor</a:t>
            </a:r>
          </a:p>
          <a:p>
            <a:pPr lvl="2"/>
            <a:r>
              <a:rPr lang="en-US" dirty="0"/>
              <a:t>modify </a:t>
            </a:r>
            <a:r>
              <a:rPr lang="en-US" dirty="0" err="1">
                <a:latin typeface="Courier" pitchFamily="2" charset="0"/>
              </a:rPr>
              <a:t>text.txt</a:t>
            </a:r>
            <a:r>
              <a:rPr lang="en-US" dirty="0">
                <a:latin typeface="Courier" pitchFamily="2" charset="0"/>
              </a:rPr>
              <a:t> </a:t>
            </a:r>
            <a:r>
              <a:rPr lang="en-US" dirty="0"/>
              <a:t>and save</a:t>
            </a:r>
          </a:p>
          <a:p>
            <a:pPr lvl="2"/>
            <a:endParaRPr lang="en-US" dirty="0"/>
          </a:p>
          <a:p>
            <a:pPr lvl="1"/>
            <a:r>
              <a:rPr lang="en-US" dirty="0"/>
              <a:t>In the terminal</a:t>
            </a:r>
          </a:p>
          <a:p>
            <a:pPr lvl="2"/>
            <a:r>
              <a:rPr lang="en-US" dirty="0">
                <a:latin typeface="Courier" pitchFamily="2" charset="0"/>
              </a:rPr>
              <a:t>&gt;&gt; git add *</a:t>
            </a:r>
          </a:p>
          <a:p>
            <a:pPr lvl="2"/>
            <a:r>
              <a:rPr lang="en-US" dirty="0">
                <a:latin typeface="Courier" pitchFamily="2" charset="0"/>
              </a:rPr>
              <a:t>&gt;&gt; git commit –m “[</a:t>
            </a:r>
            <a:r>
              <a:rPr lang="en-US" dirty="0" err="1">
                <a:latin typeface="Courier" pitchFamily="2" charset="0"/>
              </a:rPr>
              <a:t>devel</a:t>
            </a:r>
            <a:r>
              <a:rPr lang="en-US" dirty="0">
                <a:latin typeface="Courier" pitchFamily="2" charset="0"/>
              </a:rPr>
              <a:t>] another </a:t>
            </a:r>
            <a:r>
              <a:rPr lang="en-US" dirty="0" err="1">
                <a:latin typeface="Courier" pitchFamily="2" charset="0"/>
              </a:rPr>
              <a:t>text.txt</a:t>
            </a:r>
            <a:r>
              <a:rPr lang="en-US" dirty="0">
                <a:latin typeface="Courier" pitchFamily="2" charset="0"/>
              </a:rPr>
              <a:t> update”</a:t>
            </a:r>
          </a:p>
          <a:p>
            <a:pPr lvl="2"/>
            <a:r>
              <a:rPr lang="en-US" dirty="0">
                <a:latin typeface="Courier" pitchFamily="2" charset="0"/>
              </a:rPr>
              <a:t>&gt;&gt; git checkout master</a:t>
            </a:r>
          </a:p>
          <a:p>
            <a:pPr lvl="1"/>
            <a:r>
              <a:rPr lang="en-US" dirty="0"/>
              <a:t>In the text editor</a:t>
            </a:r>
          </a:p>
          <a:p>
            <a:pPr lvl="2"/>
            <a:r>
              <a:rPr lang="en-US" dirty="0"/>
              <a:t>modify </a:t>
            </a:r>
            <a:r>
              <a:rPr lang="en-US" dirty="0" err="1">
                <a:latin typeface="Courier" pitchFamily="2" charset="0"/>
              </a:rPr>
              <a:t>text.txt</a:t>
            </a:r>
            <a:r>
              <a:rPr lang="en-US" dirty="0">
                <a:latin typeface="Courier" pitchFamily="2" charset="0"/>
              </a:rPr>
              <a:t> </a:t>
            </a:r>
            <a:r>
              <a:rPr lang="en-US" dirty="0"/>
              <a:t>(the same line as above) and save</a:t>
            </a:r>
          </a:p>
          <a:p>
            <a:pPr lvl="1"/>
            <a:r>
              <a:rPr lang="en-US" dirty="0"/>
              <a:t>In the terminal</a:t>
            </a:r>
          </a:p>
          <a:p>
            <a:pPr lvl="2"/>
            <a:r>
              <a:rPr lang="en-US" dirty="0">
                <a:latin typeface="Courier" pitchFamily="2" charset="0"/>
              </a:rPr>
              <a:t>&gt;&gt; git add *</a:t>
            </a:r>
          </a:p>
          <a:p>
            <a:pPr lvl="2"/>
            <a:r>
              <a:rPr lang="en-US" dirty="0">
                <a:latin typeface="Courier" pitchFamily="2" charset="0"/>
              </a:rPr>
              <a:t>&gt;&gt; git commit –m “[master] updated </a:t>
            </a:r>
            <a:r>
              <a:rPr lang="en-US" dirty="0" err="1">
                <a:latin typeface="Courier" pitchFamily="2" charset="0"/>
              </a:rPr>
              <a:t>text.txt</a:t>
            </a:r>
            <a:r>
              <a:rPr lang="en-US" dirty="0">
                <a:latin typeface="Courier" pitchFamily="2" charset="0"/>
              </a:rPr>
              <a:t>”</a:t>
            </a:r>
          </a:p>
          <a:p>
            <a:pPr lvl="2"/>
            <a:r>
              <a:rPr lang="en-US" dirty="0">
                <a:latin typeface="Courier" pitchFamily="2" charset="0"/>
              </a:rPr>
              <a:t>&gt;&gt; git merge </a:t>
            </a:r>
            <a:r>
              <a:rPr lang="en-US" dirty="0" err="1">
                <a:latin typeface="Courier" pitchFamily="2" charset="0"/>
              </a:rPr>
              <a:t>devel</a:t>
            </a:r>
            <a:endParaRPr lang="en-US" dirty="0">
              <a:latin typeface="Courier" pitchFamily="2" charset="0"/>
            </a:endParaRPr>
          </a:p>
          <a:p>
            <a:pPr lvl="1"/>
            <a:r>
              <a:rPr lang="en-US" dirty="0"/>
              <a:t>In the text editor, solve the conflict</a:t>
            </a:r>
          </a:p>
          <a:p>
            <a:pPr lvl="1"/>
            <a:r>
              <a:rPr lang="en-US" dirty="0"/>
              <a:t>In the terminal</a:t>
            </a:r>
          </a:p>
          <a:p>
            <a:pPr lvl="2"/>
            <a:r>
              <a:rPr lang="en-US" dirty="0">
                <a:latin typeface="Courier" pitchFamily="2" charset="0"/>
              </a:rPr>
              <a:t>&gt;&gt; git add *</a:t>
            </a:r>
          </a:p>
          <a:p>
            <a:pPr lvl="2"/>
            <a:r>
              <a:rPr lang="en-US" dirty="0">
                <a:latin typeface="Courier" pitchFamily="2" charset="0"/>
              </a:rPr>
              <a:t>&gt;&gt; git commit –m “solved conflict and merged”</a:t>
            </a:r>
          </a:p>
          <a:p>
            <a:pPr lvl="2"/>
            <a:r>
              <a:rPr lang="en-US" dirty="0">
                <a:latin typeface="Courier" pitchFamily="2" charset="0"/>
              </a:rPr>
              <a:t>&gt;&gt; git log</a:t>
            </a:r>
          </a:p>
        </p:txBody>
      </p:sp>
      <p:sp>
        <p:nvSpPr>
          <p:cNvPr id="4" name="Slide Number Placeholder 3">
            <a:extLst>
              <a:ext uri="{FF2B5EF4-FFF2-40B4-BE49-F238E27FC236}">
                <a16:creationId xmlns:a16="http://schemas.microsoft.com/office/drawing/2014/main" id="{C7469634-C885-8341-9608-D072C6D40C79}"/>
              </a:ext>
            </a:extLst>
          </p:cNvPr>
          <p:cNvSpPr>
            <a:spLocks noGrp="1"/>
          </p:cNvSpPr>
          <p:nvPr>
            <p:ph type="sldNum" sz="quarter" idx="12"/>
          </p:nvPr>
        </p:nvSpPr>
        <p:spPr/>
        <p:txBody>
          <a:bodyPr/>
          <a:lstStyle/>
          <a:p>
            <a:fld id="{31DE2C5B-556E-47B8-A792-024C2FCA4ACC}" type="slidenum">
              <a:rPr lang="en-GB" smtClean="0"/>
              <a:t>35</a:t>
            </a:fld>
            <a:endParaRPr lang="en-GB" dirty="0"/>
          </a:p>
        </p:txBody>
      </p:sp>
      <p:sp>
        <p:nvSpPr>
          <p:cNvPr id="10" name="TextBox 9">
            <a:extLst>
              <a:ext uri="{FF2B5EF4-FFF2-40B4-BE49-F238E27FC236}">
                <a16:creationId xmlns:a16="http://schemas.microsoft.com/office/drawing/2014/main" id="{BAE90C53-381C-F24F-B7DD-35D2A4DD60DD}"/>
              </a:ext>
            </a:extLst>
          </p:cNvPr>
          <p:cNvSpPr txBox="1"/>
          <p:nvPr/>
        </p:nvSpPr>
        <p:spPr>
          <a:xfrm>
            <a:off x="10381670" y="40738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BONUS</a:t>
            </a:r>
          </a:p>
        </p:txBody>
      </p:sp>
      <p:sp>
        <p:nvSpPr>
          <p:cNvPr id="7" name="TextBox 6">
            <a:extLst>
              <a:ext uri="{FF2B5EF4-FFF2-40B4-BE49-F238E27FC236}">
                <a16:creationId xmlns:a16="http://schemas.microsoft.com/office/drawing/2014/main" id="{DEB6CB18-D880-F048-BC96-B175849751B4}"/>
              </a:ext>
            </a:extLst>
          </p:cNvPr>
          <p:cNvSpPr txBox="1"/>
          <p:nvPr/>
        </p:nvSpPr>
        <p:spPr>
          <a:xfrm>
            <a:off x="8712362" y="2235548"/>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9" name="Rectangle 8">
            <a:extLst>
              <a:ext uri="{FF2B5EF4-FFF2-40B4-BE49-F238E27FC236}">
                <a16:creationId xmlns:a16="http://schemas.microsoft.com/office/drawing/2014/main" id="{DA918416-CD00-7446-96D4-B38A5738E185}"/>
              </a:ext>
            </a:extLst>
          </p:cNvPr>
          <p:cNvSpPr/>
          <p:nvPr/>
        </p:nvSpPr>
        <p:spPr>
          <a:xfrm>
            <a:off x="8495488" y="2115475"/>
            <a:ext cx="3512545"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1" name="Rectangle 10">
            <a:extLst>
              <a:ext uri="{FF2B5EF4-FFF2-40B4-BE49-F238E27FC236}">
                <a16:creationId xmlns:a16="http://schemas.microsoft.com/office/drawing/2014/main" id="{E231524E-3117-6E43-BDFD-0E42CE66EE2B}"/>
              </a:ext>
            </a:extLst>
          </p:cNvPr>
          <p:cNvSpPr/>
          <p:nvPr/>
        </p:nvSpPr>
        <p:spPr>
          <a:xfrm>
            <a:off x="8425821" y="1820050"/>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C9EC55A7-3E2C-6B42-9115-ECCDFFF55E18}"/>
              </a:ext>
            </a:extLst>
          </p:cNvPr>
          <p:cNvSpPr/>
          <p:nvPr/>
        </p:nvSpPr>
        <p:spPr>
          <a:xfrm>
            <a:off x="9457978" y="1358064"/>
            <a:ext cx="788715"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13" name="TextBox 12">
            <a:extLst>
              <a:ext uri="{FF2B5EF4-FFF2-40B4-BE49-F238E27FC236}">
                <a16:creationId xmlns:a16="http://schemas.microsoft.com/office/drawing/2014/main" id="{06A32973-90B0-734C-9F6E-A7E2D684C972}"/>
              </a:ext>
            </a:extLst>
          </p:cNvPr>
          <p:cNvSpPr txBox="1"/>
          <p:nvPr/>
        </p:nvSpPr>
        <p:spPr>
          <a:xfrm>
            <a:off x="11201725" y="2235548"/>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14" name="TextBox 13">
            <a:extLst>
              <a:ext uri="{FF2B5EF4-FFF2-40B4-BE49-F238E27FC236}">
                <a16:creationId xmlns:a16="http://schemas.microsoft.com/office/drawing/2014/main" id="{592B2D6D-AD9F-594F-928E-F27B61B1B479}"/>
              </a:ext>
            </a:extLst>
          </p:cNvPr>
          <p:cNvSpPr txBox="1"/>
          <p:nvPr/>
        </p:nvSpPr>
        <p:spPr>
          <a:xfrm>
            <a:off x="10024266" y="2235548"/>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15" name="Straight Arrow Connector 14">
            <a:extLst>
              <a:ext uri="{FF2B5EF4-FFF2-40B4-BE49-F238E27FC236}">
                <a16:creationId xmlns:a16="http://schemas.microsoft.com/office/drawing/2014/main" id="{71C81423-0A5F-D042-A09B-2A2EF19759F9}"/>
              </a:ext>
            </a:extLst>
          </p:cNvPr>
          <p:cNvCxnSpPr>
            <a:cxnSpLocks/>
            <a:stCxn id="14" idx="1"/>
            <a:endCxn id="7" idx="3"/>
          </p:cNvCxnSpPr>
          <p:nvPr/>
        </p:nvCxnSpPr>
        <p:spPr>
          <a:xfrm flipH="1">
            <a:off x="9169562" y="2420214"/>
            <a:ext cx="85470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61A35C05-819B-8440-B64D-76998F75C192}"/>
              </a:ext>
            </a:extLst>
          </p:cNvPr>
          <p:cNvCxnSpPr>
            <a:cxnSpLocks/>
            <a:stCxn id="13" idx="1"/>
            <a:endCxn id="14" idx="3"/>
          </p:cNvCxnSpPr>
          <p:nvPr/>
        </p:nvCxnSpPr>
        <p:spPr>
          <a:xfrm flipH="1">
            <a:off x="10481466" y="2420214"/>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BF7F8245-0473-A942-8B49-07696A2933F6}"/>
              </a:ext>
            </a:extLst>
          </p:cNvPr>
          <p:cNvSpPr txBox="1"/>
          <p:nvPr/>
        </p:nvSpPr>
        <p:spPr>
          <a:xfrm>
            <a:off x="9631565" y="1489966"/>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18" name="Straight Arrow Connector 17">
            <a:extLst>
              <a:ext uri="{FF2B5EF4-FFF2-40B4-BE49-F238E27FC236}">
                <a16:creationId xmlns:a16="http://schemas.microsoft.com/office/drawing/2014/main" id="{92CD4169-7F54-954E-8DAC-DBF21A30EABF}"/>
              </a:ext>
            </a:extLst>
          </p:cNvPr>
          <p:cNvCxnSpPr>
            <a:cxnSpLocks/>
            <a:stCxn id="13" idx="0"/>
            <a:endCxn id="17" idx="3"/>
          </p:cNvCxnSpPr>
          <p:nvPr/>
        </p:nvCxnSpPr>
        <p:spPr>
          <a:xfrm flipH="1" flipV="1">
            <a:off x="10088765" y="1674632"/>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C7E91665-9CFB-5048-B4E4-5FC0F7A1FE40}"/>
              </a:ext>
            </a:extLst>
          </p:cNvPr>
          <p:cNvSpPr/>
          <p:nvPr/>
        </p:nvSpPr>
        <p:spPr>
          <a:xfrm>
            <a:off x="9442399" y="1077921"/>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20" name="Straight Arrow Connector 19">
            <a:extLst>
              <a:ext uri="{FF2B5EF4-FFF2-40B4-BE49-F238E27FC236}">
                <a16:creationId xmlns:a16="http://schemas.microsoft.com/office/drawing/2014/main" id="{4A2B1231-006F-DB4C-B746-83DAE27C5695}"/>
              </a:ext>
            </a:extLst>
          </p:cNvPr>
          <p:cNvCxnSpPr>
            <a:cxnSpLocks/>
            <a:stCxn id="17" idx="1"/>
            <a:endCxn id="7" idx="0"/>
          </p:cNvCxnSpPr>
          <p:nvPr/>
        </p:nvCxnSpPr>
        <p:spPr>
          <a:xfrm flipH="1">
            <a:off x="8940962" y="1674632"/>
            <a:ext cx="690603"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0878DFE6-9354-0944-B75F-167C0F516C6E}"/>
              </a:ext>
            </a:extLst>
          </p:cNvPr>
          <p:cNvSpPr/>
          <p:nvPr/>
        </p:nvSpPr>
        <p:spPr>
          <a:xfrm>
            <a:off x="9239916" y="3144423"/>
            <a:ext cx="2872902" cy="3046988"/>
          </a:xfrm>
          <a:prstGeom prst="rect">
            <a:avLst/>
          </a:prstGeom>
        </p:spPr>
        <p:txBody>
          <a:bodyPr wrap="square">
            <a:spAutoFit/>
          </a:bodyPr>
          <a:lstStyle/>
          <a:p>
            <a:r>
              <a:rPr lang="en-GB" sz="1200" dirty="0">
                <a:latin typeface="Palatino Linotype" panose="02040502050505030304" pitchFamily="18" charset="0"/>
                <a:ea typeface="Palatino" pitchFamily="2" charset="77"/>
              </a:rPr>
              <a:t>This moves us to the </a:t>
            </a:r>
            <a:r>
              <a:rPr lang="en-GB" sz="1200" dirty="0" err="1">
                <a:latin typeface="Courier" pitchFamily="2" charset="0"/>
                <a:ea typeface="Palatino" pitchFamily="2" charset="77"/>
              </a:rPr>
              <a:t>devel</a:t>
            </a:r>
            <a:r>
              <a:rPr lang="en-GB" sz="1200" dirty="0">
                <a:latin typeface="Palatino Linotype" panose="02040502050505030304" pitchFamily="18" charset="0"/>
                <a:ea typeface="Palatino" pitchFamily="2" charset="77"/>
              </a:rPr>
              <a:t> branch</a:t>
            </a:r>
          </a:p>
          <a:p>
            <a:endParaRPr lang="en-GB" sz="1200" dirty="0">
              <a:latin typeface="Palatino Linotype" panose="02040502050505030304" pitchFamily="18" charset="0"/>
              <a:ea typeface="Palatino" pitchFamily="2" charset="77"/>
            </a:endParaRPr>
          </a:p>
          <a:p>
            <a:r>
              <a:rPr lang="en-GB" sz="1200" dirty="0">
                <a:latin typeface="Palatino Linotype" panose="02040502050505030304" pitchFamily="18" charset="0"/>
                <a:ea typeface="Palatino" pitchFamily="2" charset="77"/>
              </a:rPr>
              <a:t>This creates the update</a:t>
            </a:r>
          </a:p>
          <a:p>
            <a:endParaRPr lang="en-GB" sz="1200" dirty="0">
              <a:latin typeface="Palatino Linotype" panose="02040502050505030304" pitchFamily="18" charset="0"/>
              <a:ea typeface="Palatino" pitchFamily="2" charset="77"/>
            </a:endParaRPr>
          </a:p>
          <a:p>
            <a:r>
              <a:rPr lang="en-GB" sz="1200" dirty="0">
                <a:latin typeface="Palatino Linotype" panose="02040502050505030304" pitchFamily="18" charset="0"/>
                <a:ea typeface="Palatino" pitchFamily="2" charset="77"/>
              </a:rPr>
              <a:t>This creates the new commit in the </a:t>
            </a:r>
            <a:r>
              <a:rPr lang="en-GB" sz="1200" dirty="0" err="1">
                <a:latin typeface="Courier" pitchFamily="2" charset="0"/>
                <a:ea typeface="Palatino" pitchFamily="2" charset="77"/>
              </a:rPr>
              <a:t>devel</a:t>
            </a:r>
            <a:r>
              <a:rPr lang="en-GB" sz="1200" dirty="0">
                <a:latin typeface="Palatino Linotype" panose="02040502050505030304" pitchFamily="18" charset="0"/>
                <a:ea typeface="Palatino" pitchFamily="2" charset="77"/>
              </a:rPr>
              <a:t> branch</a:t>
            </a:r>
          </a:p>
          <a:p>
            <a:endParaRPr lang="en-GB" sz="1200" dirty="0">
              <a:latin typeface="Palatino Linotype" panose="02040502050505030304" pitchFamily="18" charset="0"/>
              <a:ea typeface="Palatino" pitchFamily="2" charset="77"/>
            </a:endParaRPr>
          </a:p>
          <a:p>
            <a:r>
              <a:rPr lang="en-GB" sz="1200" dirty="0">
                <a:latin typeface="Palatino Linotype" panose="02040502050505030304" pitchFamily="18" charset="0"/>
                <a:ea typeface="Palatino" pitchFamily="2" charset="77"/>
              </a:rPr>
              <a:t>This gets us back to the </a:t>
            </a:r>
            <a:r>
              <a:rPr lang="en-GB" sz="1200" dirty="0">
                <a:latin typeface="Courier" pitchFamily="2" charset="0"/>
                <a:ea typeface="Palatino" pitchFamily="2" charset="77"/>
              </a:rPr>
              <a:t>master</a:t>
            </a:r>
            <a:r>
              <a:rPr lang="en-GB" sz="1200" dirty="0">
                <a:latin typeface="Palatino Linotype" panose="02040502050505030304" pitchFamily="18" charset="0"/>
                <a:ea typeface="Palatino" pitchFamily="2" charset="77"/>
              </a:rPr>
              <a:t> branch</a:t>
            </a:r>
          </a:p>
          <a:p>
            <a:endParaRPr lang="en-GB" sz="1200" dirty="0">
              <a:latin typeface="Palatino Linotype" panose="02040502050505030304" pitchFamily="18" charset="0"/>
              <a:ea typeface="Palatino" pitchFamily="2" charset="77"/>
            </a:endParaRPr>
          </a:p>
          <a:p>
            <a:r>
              <a:rPr lang="en-GB" sz="1200" dirty="0">
                <a:latin typeface="Palatino Linotype" panose="02040502050505030304" pitchFamily="18" charset="0"/>
                <a:ea typeface="Palatino" pitchFamily="2" charset="77"/>
              </a:rPr>
              <a:t>This creates the conflict</a:t>
            </a:r>
          </a:p>
          <a:p>
            <a:endParaRPr lang="en-GB" sz="1200" dirty="0">
              <a:latin typeface="Palatino Linotype" panose="02040502050505030304" pitchFamily="18" charset="0"/>
              <a:ea typeface="Palatino" pitchFamily="2" charset="77"/>
            </a:endParaRPr>
          </a:p>
          <a:p>
            <a:r>
              <a:rPr lang="en-IT" sz="1200" dirty="0">
                <a:latin typeface="Palatino Linotype" panose="02040502050505030304" pitchFamily="18" charset="0"/>
                <a:ea typeface="Palatino" pitchFamily="2" charset="77"/>
              </a:rPr>
              <a:t>This tries to apply all the new commits in the </a:t>
            </a:r>
            <a:r>
              <a:rPr lang="en-IT" sz="1200" dirty="0">
                <a:latin typeface="Courier" pitchFamily="2" charset="0"/>
                <a:ea typeface="Palatino" pitchFamily="2" charset="77"/>
              </a:rPr>
              <a:t>devel</a:t>
            </a:r>
            <a:r>
              <a:rPr lang="en-IT" sz="1200" dirty="0">
                <a:latin typeface="Palatino Linotype" panose="02040502050505030304" pitchFamily="18" charset="0"/>
                <a:ea typeface="Palatino" pitchFamily="2" charset="77"/>
              </a:rPr>
              <a:t> branch to the </a:t>
            </a:r>
            <a:r>
              <a:rPr lang="en-IT" sz="1200" dirty="0">
                <a:latin typeface="Courier" pitchFamily="2" charset="0"/>
                <a:ea typeface="Palatino" pitchFamily="2" charset="77"/>
              </a:rPr>
              <a:t>master</a:t>
            </a:r>
            <a:r>
              <a:rPr lang="en-IT" sz="1200" dirty="0">
                <a:latin typeface="Palatino Linotype" panose="02040502050505030304" pitchFamily="18" charset="0"/>
                <a:ea typeface="Palatino" pitchFamily="2" charset="77"/>
              </a:rPr>
              <a:t> branch but it encounters a conflict</a:t>
            </a:r>
          </a:p>
          <a:p>
            <a:endParaRPr lang="en-IT" sz="1200" dirty="0">
              <a:latin typeface="Palatino Linotype" panose="02040502050505030304" pitchFamily="18" charset="0"/>
              <a:ea typeface="Palatino" pitchFamily="2" charset="77"/>
            </a:endParaRPr>
          </a:p>
          <a:p>
            <a:r>
              <a:rPr lang="en-IT" sz="1200" dirty="0">
                <a:latin typeface="Palatino Linotype" panose="02040502050505030304" pitchFamily="18" charset="0"/>
                <a:ea typeface="Palatino" pitchFamily="2" charset="77"/>
              </a:rPr>
              <a:t>This actually applies the changes</a:t>
            </a:r>
          </a:p>
        </p:txBody>
      </p:sp>
      <p:cxnSp>
        <p:nvCxnSpPr>
          <p:cNvPr id="23" name="Straight Arrow Connector 22">
            <a:extLst>
              <a:ext uri="{FF2B5EF4-FFF2-40B4-BE49-F238E27FC236}">
                <a16:creationId xmlns:a16="http://schemas.microsoft.com/office/drawing/2014/main" id="{F4B8B6D9-6CDE-B64D-8EFB-A5759D27DBAF}"/>
              </a:ext>
            </a:extLst>
          </p:cNvPr>
          <p:cNvCxnSpPr>
            <a:cxnSpLocks/>
          </p:cNvCxnSpPr>
          <p:nvPr/>
        </p:nvCxnSpPr>
        <p:spPr>
          <a:xfrm>
            <a:off x="4157026" y="1984982"/>
            <a:ext cx="5072352" cy="12757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FDADD267-E5A9-094B-B777-A1B13530D8F7}"/>
              </a:ext>
            </a:extLst>
          </p:cNvPr>
          <p:cNvCxnSpPr>
            <a:cxnSpLocks/>
          </p:cNvCxnSpPr>
          <p:nvPr/>
        </p:nvCxnSpPr>
        <p:spPr>
          <a:xfrm>
            <a:off x="4169309" y="2463343"/>
            <a:ext cx="5064802" cy="11542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9F934E72-8242-9F4C-8A8C-5B1E1CAE365A}"/>
              </a:ext>
            </a:extLst>
          </p:cNvPr>
          <p:cNvCxnSpPr>
            <a:cxnSpLocks/>
          </p:cNvCxnSpPr>
          <p:nvPr/>
        </p:nvCxnSpPr>
        <p:spPr>
          <a:xfrm>
            <a:off x="7347626" y="3465193"/>
            <a:ext cx="1881752" cy="5264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1C0EC1FC-7679-0746-94C8-8E43062758A0}"/>
              </a:ext>
            </a:extLst>
          </p:cNvPr>
          <p:cNvCxnSpPr>
            <a:cxnSpLocks/>
            <a:endCxn id="22" idx="1"/>
          </p:cNvCxnSpPr>
          <p:nvPr/>
        </p:nvCxnSpPr>
        <p:spPr>
          <a:xfrm>
            <a:off x="4293140" y="3617593"/>
            <a:ext cx="4946776" cy="10503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F48FD1A0-8CF2-634E-9377-BDAD741FD2FD}"/>
              </a:ext>
            </a:extLst>
          </p:cNvPr>
          <p:cNvCxnSpPr>
            <a:cxnSpLocks/>
          </p:cNvCxnSpPr>
          <p:nvPr/>
        </p:nvCxnSpPr>
        <p:spPr>
          <a:xfrm>
            <a:off x="6789906" y="4786009"/>
            <a:ext cx="2439472" cy="1306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5CCF5ADA-F34B-4F42-9EF9-0C97BA9AEA6E}"/>
              </a:ext>
            </a:extLst>
          </p:cNvPr>
          <p:cNvCxnSpPr>
            <a:cxnSpLocks/>
          </p:cNvCxnSpPr>
          <p:nvPr/>
        </p:nvCxnSpPr>
        <p:spPr>
          <a:xfrm>
            <a:off x="3917004" y="5004403"/>
            <a:ext cx="5312374" cy="2630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D6AF97A4-2D83-2B4E-9A13-8ACFCFC876E5}"/>
              </a:ext>
            </a:extLst>
          </p:cNvPr>
          <p:cNvCxnSpPr>
            <a:cxnSpLocks/>
          </p:cNvCxnSpPr>
          <p:nvPr/>
        </p:nvCxnSpPr>
        <p:spPr>
          <a:xfrm>
            <a:off x="6854757" y="5943699"/>
            <a:ext cx="2384107" cy="836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81064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b="1" dirty="0"/>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0035F9ED-D4AF-BE45-B66B-5E8076088156}"/>
              </a:ext>
            </a:extLst>
          </p:cNvPr>
          <p:cNvSpPr>
            <a:spLocks noGrp="1"/>
          </p:cNvSpPr>
          <p:nvPr>
            <p:ph type="sldNum" sz="quarter" idx="12"/>
          </p:nvPr>
        </p:nvSpPr>
        <p:spPr/>
        <p:txBody>
          <a:bodyPr/>
          <a:lstStyle/>
          <a:p>
            <a:fld id="{31DE2C5B-556E-47B8-A792-024C2FCA4ACC}" type="slidenum">
              <a:rPr lang="en-GB" smtClean="0"/>
              <a:t>36</a:t>
            </a:fld>
            <a:endParaRPr lang="en-GB" dirty="0"/>
          </a:p>
        </p:txBody>
      </p:sp>
    </p:spTree>
    <p:extLst>
      <p:ext uri="{BB962C8B-B14F-4D97-AF65-F5344CB8AC3E}">
        <p14:creationId xmlns:p14="http://schemas.microsoft.com/office/powerpoint/2010/main" val="35974122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Remote repositories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815933" cy="3441945"/>
          </a:xfrm>
        </p:spPr>
        <p:txBody>
          <a:bodyPr>
            <a:normAutofit lnSpcReduction="10000"/>
          </a:bodyPr>
          <a:lstStyle/>
          <a:p>
            <a:r>
              <a:rPr lang="en-IT" dirty="0"/>
              <a:t>Up to this point, we worked on a local repository. This means that collaborating is still a problem. </a:t>
            </a:r>
          </a:p>
          <a:p>
            <a:endParaRPr lang="en-IT" dirty="0"/>
          </a:p>
          <a:p>
            <a:r>
              <a:rPr lang="en-IT" dirty="0"/>
              <a:t>How to share code among collaborators? We have to go remote!</a:t>
            </a:r>
          </a:p>
          <a:p>
            <a:endParaRPr lang="en-IT" dirty="0"/>
          </a:p>
          <a:p>
            <a:r>
              <a:rPr lang="en-IT" dirty="0"/>
              <a:t>Simple procedure:</a:t>
            </a:r>
          </a:p>
          <a:p>
            <a:pPr lvl="1"/>
            <a:r>
              <a:rPr lang="en-IT" dirty="0"/>
              <a:t>Step 1: Setup a remote (online) repository hosted by a GIT provider (e.g., GitHub, GitLab, Bitbucket,…)</a:t>
            </a:r>
          </a:p>
          <a:p>
            <a:pPr lvl="1"/>
            <a:r>
              <a:rPr lang="en-IT" dirty="0"/>
              <a:t>Step 2: Connect your local repository to the remote repository</a:t>
            </a:r>
          </a:p>
          <a:p>
            <a:pPr lvl="1"/>
            <a:endParaRPr lang="en-IT" dirty="0"/>
          </a:p>
          <a:p>
            <a:endParaRPr lang="en-IT" dirty="0"/>
          </a:p>
        </p:txBody>
      </p:sp>
      <p:pic>
        <p:nvPicPr>
          <p:cNvPr id="4" name="Picture 3">
            <a:extLst>
              <a:ext uri="{FF2B5EF4-FFF2-40B4-BE49-F238E27FC236}">
                <a16:creationId xmlns:a16="http://schemas.microsoft.com/office/drawing/2014/main" id="{2B2080A5-3D0E-2549-8FFB-3702F9008F72}"/>
              </a:ext>
            </a:extLst>
          </p:cNvPr>
          <p:cNvPicPr>
            <a:picLocks noChangeAspect="1"/>
          </p:cNvPicPr>
          <p:nvPr/>
        </p:nvPicPr>
        <p:blipFill>
          <a:blip r:embed="rId3"/>
          <a:stretch>
            <a:fillRect/>
          </a:stretch>
        </p:blipFill>
        <p:spPr>
          <a:xfrm>
            <a:off x="8758481" y="4896210"/>
            <a:ext cx="2641879" cy="1479452"/>
          </a:xfrm>
          <a:prstGeom prst="rect">
            <a:avLst/>
          </a:prstGeom>
        </p:spPr>
      </p:pic>
      <p:pic>
        <p:nvPicPr>
          <p:cNvPr id="5" name="Picture 4">
            <a:extLst>
              <a:ext uri="{FF2B5EF4-FFF2-40B4-BE49-F238E27FC236}">
                <a16:creationId xmlns:a16="http://schemas.microsoft.com/office/drawing/2014/main" id="{8CBFA58C-6C10-9A4F-9DF7-57DAA1A019C2}"/>
              </a:ext>
            </a:extLst>
          </p:cNvPr>
          <p:cNvPicPr>
            <a:picLocks noChangeAspect="1"/>
          </p:cNvPicPr>
          <p:nvPr/>
        </p:nvPicPr>
        <p:blipFill>
          <a:blip r:embed="rId4"/>
          <a:stretch>
            <a:fillRect/>
          </a:stretch>
        </p:blipFill>
        <p:spPr>
          <a:xfrm>
            <a:off x="4808416" y="4575800"/>
            <a:ext cx="2338246" cy="2120274"/>
          </a:xfrm>
          <a:prstGeom prst="rect">
            <a:avLst/>
          </a:prstGeom>
        </p:spPr>
      </p:pic>
      <p:pic>
        <p:nvPicPr>
          <p:cNvPr id="6" name="Picture 5">
            <a:extLst>
              <a:ext uri="{FF2B5EF4-FFF2-40B4-BE49-F238E27FC236}">
                <a16:creationId xmlns:a16="http://schemas.microsoft.com/office/drawing/2014/main" id="{13EB37DD-6BB9-7A48-925D-9B46F0134E90}"/>
              </a:ext>
            </a:extLst>
          </p:cNvPr>
          <p:cNvPicPr>
            <a:picLocks noChangeAspect="1"/>
          </p:cNvPicPr>
          <p:nvPr/>
        </p:nvPicPr>
        <p:blipFill>
          <a:blip r:embed="rId5"/>
          <a:stretch>
            <a:fillRect/>
          </a:stretch>
        </p:blipFill>
        <p:spPr>
          <a:xfrm>
            <a:off x="1057346" y="4655629"/>
            <a:ext cx="1960615" cy="1960615"/>
          </a:xfrm>
          <a:prstGeom prst="rect">
            <a:avLst/>
          </a:prstGeom>
        </p:spPr>
      </p:pic>
      <p:sp>
        <p:nvSpPr>
          <p:cNvPr id="7" name="Slide Number Placeholder 6">
            <a:extLst>
              <a:ext uri="{FF2B5EF4-FFF2-40B4-BE49-F238E27FC236}">
                <a16:creationId xmlns:a16="http://schemas.microsoft.com/office/drawing/2014/main" id="{1A51851F-2ED9-C14B-98C2-3CAD43B0B63C}"/>
              </a:ext>
            </a:extLst>
          </p:cNvPr>
          <p:cNvSpPr>
            <a:spLocks noGrp="1"/>
          </p:cNvSpPr>
          <p:nvPr>
            <p:ph type="sldNum" sz="quarter" idx="12"/>
          </p:nvPr>
        </p:nvSpPr>
        <p:spPr/>
        <p:txBody>
          <a:bodyPr/>
          <a:lstStyle/>
          <a:p>
            <a:fld id="{31DE2C5B-556E-47B8-A792-024C2FCA4ACC}" type="slidenum">
              <a:rPr lang="en-GB" smtClean="0"/>
              <a:t>37</a:t>
            </a:fld>
            <a:endParaRPr lang="en-GB" dirty="0"/>
          </a:p>
        </p:txBody>
      </p:sp>
    </p:spTree>
    <p:extLst>
      <p:ext uri="{BB962C8B-B14F-4D97-AF65-F5344CB8AC3E}">
        <p14:creationId xmlns:p14="http://schemas.microsoft.com/office/powerpoint/2010/main" val="3344793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Setup a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815933" cy="3441945"/>
          </a:xfrm>
        </p:spPr>
        <p:txBody>
          <a:bodyPr>
            <a:normAutofit/>
          </a:bodyPr>
          <a:lstStyle/>
          <a:p>
            <a:r>
              <a:rPr lang="en-IT" dirty="0"/>
              <a:t>To setup a remote repository, start by creating an account on</a:t>
            </a:r>
            <a:br>
              <a:rPr lang="en-IT" dirty="0"/>
            </a:br>
            <a:r>
              <a:rPr lang="en-IT" dirty="0"/>
              <a:t>one of the many GIT providers available</a:t>
            </a:r>
          </a:p>
          <a:p>
            <a:pPr lvl="1"/>
            <a:r>
              <a:rPr lang="en-IT" dirty="0"/>
              <a:t>In this course, I will refer to GitHub.</a:t>
            </a:r>
          </a:p>
          <a:p>
            <a:endParaRPr lang="en-IT" dirty="0"/>
          </a:p>
        </p:txBody>
      </p:sp>
      <p:pic>
        <p:nvPicPr>
          <p:cNvPr id="4" name="Picture 3">
            <a:extLst>
              <a:ext uri="{FF2B5EF4-FFF2-40B4-BE49-F238E27FC236}">
                <a16:creationId xmlns:a16="http://schemas.microsoft.com/office/drawing/2014/main" id="{2B2080A5-3D0E-2549-8FFB-3702F9008F72}"/>
              </a:ext>
            </a:extLst>
          </p:cNvPr>
          <p:cNvPicPr>
            <a:picLocks noChangeAspect="1"/>
          </p:cNvPicPr>
          <p:nvPr/>
        </p:nvPicPr>
        <p:blipFill>
          <a:blip r:embed="rId3"/>
          <a:stretch>
            <a:fillRect/>
          </a:stretch>
        </p:blipFill>
        <p:spPr>
          <a:xfrm>
            <a:off x="8983226" y="3766963"/>
            <a:ext cx="2641879" cy="1479452"/>
          </a:xfrm>
          <a:prstGeom prst="rect">
            <a:avLst/>
          </a:prstGeom>
        </p:spPr>
      </p:pic>
      <p:pic>
        <p:nvPicPr>
          <p:cNvPr id="8" name="Picture 7" descr="Graphical user interface&#10;&#10;Description automatically generated with low confidence">
            <a:extLst>
              <a:ext uri="{FF2B5EF4-FFF2-40B4-BE49-F238E27FC236}">
                <a16:creationId xmlns:a16="http://schemas.microsoft.com/office/drawing/2014/main" id="{D08BABA3-BC22-C842-B16F-A42C58206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2075" y="2840619"/>
            <a:ext cx="7041151" cy="3652968"/>
          </a:xfrm>
          <a:prstGeom prst="rect">
            <a:avLst/>
          </a:prstGeom>
        </p:spPr>
      </p:pic>
      <p:sp>
        <p:nvSpPr>
          <p:cNvPr id="5" name="Slide Number Placeholder 4">
            <a:extLst>
              <a:ext uri="{FF2B5EF4-FFF2-40B4-BE49-F238E27FC236}">
                <a16:creationId xmlns:a16="http://schemas.microsoft.com/office/drawing/2014/main" id="{BBC04C11-9B71-FF4B-8F9B-167838D83F28}"/>
              </a:ext>
            </a:extLst>
          </p:cNvPr>
          <p:cNvSpPr>
            <a:spLocks noGrp="1"/>
          </p:cNvSpPr>
          <p:nvPr>
            <p:ph type="sldNum" sz="quarter" idx="12"/>
          </p:nvPr>
        </p:nvSpPr>
        <p:spPr/>
        <p:txBody>
          <a:bodyPr/>
          <a:lstStyle/>
          <a:p>
            <a:fld id="{31DE2C5B-556E-47B8-A792-024C2FCA4ACC}" type="slidenum">
              <a:rPr lang="en-GB" smtClean="0"/>
              <a:t>38</a:t>
            </a:fld>
            <a:endParaRPr lang="en-GB" dirty="0"/>
          </a:p>
        </p:txBody>
      </p:sp>
    </p:spTree>
    <p:extLst>
      <p:ext uri="{BB962C8B-B14F-4D97-AF65-F5344CB8AC3E}">
        <p14:creationId xmlns:p14="http://schemas.microsoft.com/office/powerpoint/2010/main" val="25841643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Setup a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8"/>
            <a:ext cx="10956610" cy="2738560"/>
          </a:xfrm>
        </p:spPr>
        <p:txBody>
          <a:bodyPr>
            <a:normAutofit fontScale="92500" lnSpcReduction="10000"/>
          </a:bodyPr>
          <a:lstStyle/>
          <a:p>
            <a:r>
              <a:rPr lang="en-IT" dirty="0"/>
              <a:t>Once created, sign in and follow these steps</a:t>
            </a:r>
          </a:p>
          <a:p>
            <a:endParaRPr lang="en-IT" dirty="0"/>
          </a:p>
          <a:p>
            <a:pPr marL="457200" indent="-457200">
              <a:buFont typeface="+mj-lt"/>
              <a:buAutoNum type="arabicPeriod"/>
            </a:pPr>
            <a:r>
              <a:rPr lang="en-IT" dirty="0"/>
              <a:t>In the upper-right corner, use the + drop-down menu, and select “New repository” </a:t>
            </a:r>
          </a:p>
          <a:p>
            <a:pPr marL="457200" indent="-457200">
              <a:buFont typeface="+mj-lt"/>
              <a:buAutoNum type="arabicPeriod"/>
            </a:pPr>
            <a:r>
              <a:rPr lang="en-IT" dirty="0"/>
              <a:t>Type a name for your repository (should be the same as your local one)</a:t>
            </a:r>
          </a:p>
          <a:p>
            <a:pPr marL="457200" indent="-457200">
              <a:buFont typeface="+mj-lt"/>
              <a:buAutoNum type="arabicPeriod"/>
            </a:pPr>
            <a:r>
              <a:rPr lang="en-IT" dirty="0"/>
              <a:t>Choose a visibility</a:t>
            </a:r>
          </a:p>
          <a:p>
            <a:pPr marL="457200" indent="-457200">
              <a:buFont typeface="+mj-lt"/>
              <a:buAutoNum type="arabicPeriod"/>
            </a:pPr>
            <a:r>
              <a:rPr lang="en-IT" dirty="0"/>
              <a:t>Uncheck the “README” box</a:t>
            </a:r>
          </a:p>
          <a:p>
            <a:pPr marL="457200" indent="-457200">
              <a:buFont typeface="+mj-lt"/>
              <a:buAutoNum type="arabicPeriod"/>
            </a:pPr>
            <a:r>
              <a:rPr lang="en-IT" dirty="0"/>
              <a:t>Click “Create repository”</a:t>
            </a:r>
          </a:p>
          <a:p>
            <a:endParaRPr lang="en-IT" dirty="0"/>
          </a:p>
        </p:txBody>
      </p:sp>
      <p:pic>
        <p:nvPicPr>
          <p:cNvPr id="5" name="Picture 4">
            <a:extLst>
              <a:ext uri="{FF2B5EF4-FFF2-40B4-BE49-F238E27FC236}">
                <a16:creationId xmlns:a16="http://schemas.microsoft.com/office/drawing/2014/main" id="{273DE120-F5CD-324A-9DFD-F616E907030B}"/>
              </a:ext>
            </a:extLst>
          </p:cNvPr>
          <p:cNvPicPr>
            <a:picLocks noChangeAspect="1"/>
          </p:cNvPicPr>
          <p:nvPr/>
        </p:nvPicPr>
        <p:blipFill>
          <a:blip r:embed="rId3"/>
          <a:stretch>
            <a:fillRect/>
          </a:stretch>
        </p:blipFill>
        <p:spPr>
          <a:xfrm>
            <a:off x="683148" y="4961663"/>
            <a:ext cx="1706320" cy="1786304"/>
          </a:xfrm>
          <a:prstGeom prst="rect">
            <a:avLst/>
          </a:prstGeom>
        </p:spPr>
      </p:pic>
      <p:pic>
        <p:nvPicPr>
          <p:cNvPr id="6" name="Picture 5">
            <a:extLst>
              <a:ext uri="{FF2B5EF4-FFF2-40B4-BE49-F238E27FC236}">
                <a16:creationId xmlns:a16="http://schemas.microsoft.com/office/drawing/2014/main" id="{498A80EB-D8C4-9642-910C-340315F05FF7}"/>
              </a:ext>
            </a:extLst>
          </p:cNvPr>
          <p:cNvPicPr>
            <a:picLocks noChangeAspect="1"/>
          </p:cNvPicPr>
          <p:nvPr/>
        </p:nvPicPr>
        <p:blipFill rotWithShape="1">
          <a:blip r:embed="rId4"/>
          <a:srcRect r="26670"/>
          <a:stretch/>
        </p:blipFill>
        <p:spPr>
          <a:xfrm>
            <a:off x="2532518" y="4854694"/>
            <a:ext cx="3442572" cy="1893273"/>
          </a:xfrm>
          <a:prstGeom prst="rect">
            <a:avLst/>
          </a:prstGeom>
        </p:spPr>
      </p:pic>
      <p:pic>
        <p:nvPicPr>
          <p:cNvPr id="7" name="Picture 6">
            <a:extLst>
              <a:ext uri="{FF2B5EF4-FFF2-40B4-BE49-F238E27FC236}">
                <a16:creationId xmlns:a16="http://schemas.microsoft.com/office/drawing/2014/main" id="{0CC3E488-535F-194B-8A97-0B76889F9EE2}"/>
              </a:ext>
            </a:extLst>
          </p:cNvPr>
          <p:cNvPicPr>
            <a:picLocks noChangeAspect="1"/>
          </p:cNvPicPr>
          <p:nvPr/>
        </p:nvPicPr>
        <p:blipFill rotWithShape="1">
          <a:blip r:embed="rId5"/>
          <a:srcRect t="28853" r="76163" b="16678"/>
          <a:stretch/>
        </p:blipFill>
        <p:spPr>
          <a:xfrm>
            <a:off x="6096000" y="4922810"/>
            <a:ext cx="1861898" cy="1713110"/>
          </a:xfrm>
          <a:prstGeom prst="rect">
            <a:avLst/>
          </a:prstGeom>
        </p:spPr>
      </p:pic>
      <p:sp>
        <p:nvSpPr>
          <p:cNvPr id="10" name="TextBox 9">
            <a:extLst>
              <a:ext uri="{FF2B5EF4-FFF2-40B4-BE49-F238E27FC236}">
                <a16:creationId xmlns:a16="http://schemas.microsoft.com/office/drawing/2014/main" id="{A5AC80E6-8820-BC40-B221-7E30BAEBC86A}"/>
              </a:ext>
            </a:extLst>
          </p:cNvPr>
          <p:cNvSpPr txBox="1"/>
          <p:nvPr/>
        </p:nvSpPr>
        <p:spPr>
          <a:xfrm>
            <a:off x="372310" y="4776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1</a:t>
            </a:r>
          </a:p>
        </p:txBody>
      </p:sp>
      <p:pic>
        <p:nvPicPr>
          <p:cNvPr id="11" name="Picture 10">
            <a:extLst>
              <a:ext uri="{FF2B5EF4-FFF2-40B4-BE49-F238E27FC236}">
                <a16:creationId xmlns:a16="http://schemas.microsoft.com/office/drawing/2014/main" id="{06CFD7A8-B870-B047-A3F2-61D91906DFBC}"/>
              </a:ext>
            </a:extLst>
          </p:cNvPr>
          <p:cNvPicPr>
            <a:picLocks noChangeAspect="1"/>
          </p:cNvPicPr>
          <p:nvPr/>
        </p:nvPicPr>
        <p:blipFill rotWithShape="1">
          <a:blip r:embed="rId6"/>
          <a:srcRect l="10632" t="46207" r="54669" b="18975"/>
          <a:stretch/>
        </p:blipFill>
        <p:spPr>
          <a:xfrm>
            <a:off x="9090130" y="5801330"/>
            <a:ext cx="2203939" cy="732902"/>
          </a:xfrm>
          <a:prstGeom prst="rect">
            <a:avLst/>
          </a:prstGeom>
        </p:spPr>
      </p:pic>
      <p:sp>
        <p:nvSpPr>
          <p:cNvPr id="12" name="TextBox 11">
            <a:extLst>
              <a:ext uri="{FF2B5EF4-FFF2-40B4-BE49-F238E27FC236}">
                <a16:creationId xmlns:a16="http://schemas.microsoft.com/office/drawing/2014/main" id="{1B24F542-C9F8-F94D-8ED5-1D6F789218F6}"/>
              </a:ext>
            </a:extLst>
          </p:cNvPr>
          <p:cNvSpPr txBox="1"/>
          <p:nvPr/>
        </p:nvSpPr>
        <p:spPr>
          <a:xfrm>
            <a:off x="4695482" y="4738144"/>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2</a:t>
            </a:r>
          </a:p>
        </p:txBody>
      </p:sp>
      <p:sp>
        <p:nvSpPr>
          <p:cNvPr id="13" name="TextBox 12">
            <a:extLst>
              <a:ext uri="{FF2B5EF4-FFF2-40B4-BE49-F238E27FC236}">
                <a16:creationId xmlns:a16="http://schemas.microsoft.com/office/drawing/2014/main" id="{7A742197-96C0-EA40-AE10-FD1F1E577BFD}"/>
              </a:ext>
            </a:extLst>
          </p:cNvPr>
          <p:cNvSpPr txBox="1"/>
          <p:nvPr/>
        </p:nvSpPr>
        <p:spPr>
          <a:xfrm>
            <a:off x="7387029" y="4684299"/>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3</a:t>
            </a:r>
          </a:p>
        </p:txBody>
      </p:sp>
      <p:sp>
        <p:nvSpPr>
          <p:cNvPr id="14" name="TextBox 13">
            <a:extLst>
              <a:ext uri="{FF2B5EF4-FFF2-40B4-BE49-F238E27FC236}">
                <a16:creationId xmlns:a16="http://schemas.microsoft.com/office/drawing/2014/main" id="{D0734B12-752D-9846-AEA1-CF41B74BEF91}"/>
              </a:ext>
            </a:extLst>
          </p:cNvPr>
          <p:cNvSpPr txBox="1"/>
          <p:nvPr/>
        </p:nvSpPr>
        <p:spPr>
          <a:xfrm>
            <a:off x="11508852" y="4592331"/>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4</a:t>
            </a:r>
          </a:p>
        </p:txBody>
      </p:sp>
      <p:sp>
        <p:nvSpPr>
          <p:cNvPr id="15" name="TextBox 14">
            <a:extLst>
              <a:ext uri="{FF2B5EF4-FFF2-40B4-BE49-F238E27FC236}">
                <a16:creationId xmlns:a16="http://schemas.microsoft.com/office/drawing/2014/main" id="{B06EA1CD-BE07-2949-ACA7-A726D9C27C58}"/>
              </a:ext>
            </a:extLst>
          </p:cNvPr>
          <p:cNvSpPr txBox="1"/>
          <p:nvPr/>
        </p:nvSpPr>
        <p:spPr>
          <a:xfrm>
            <a:off x="8620139" y="5801330"/>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t>
            </a:r>
          </a:p>
        </p:txBody>
      </p:sp>
      <p:pic>
        <p:nvPicPr>
          <p:cNvPr id="8" name="Picture 7" descr="Graphical user interface, text, email&#10;&#10;Description automatically generated">
            <a:extLst>
              <a:ext uri="{FF2B5EF4-FFF2-40B4-BE49-F238E27FC236}">
                <a16:creationId xmlns:a16="http://schemas.microsoft.com/office/drawing/2014/main" id="{B6B3B07F-ABED-444E-9F9E-F1CD5BC2A4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9371" y="5053631"/>
            <a:ext cx="3237284" cy="597970"/>
          </a:xfrm>
          <a:prstGeom prst="rect">
            <a:avLst/>
          </a:prstGeom>
        </p:spPr>
      </p:pic>
      <p:sp>
        <p:nvSpPr>
          <p:cNvPr id="4" name="Slide Number Placeholder 3">
            <a:extLst>
              <a:ext uri="{FF2B5EF4-FFF2-40B4-BE49-F238E27FC236}">
                <a16:creationId xmlns:a16="http://schemas.microsoft.com/office/drawing/2014/main" id="{0E914CBC-E041-844C-80C4-0B0C5FE698B1}"/>
              </a:ext>
            </a:extLst>
          </p:cNvPr>
          <p:cNvSpPr>
            <a:spLocks noGrp="1"/>
          </p:cNvSpPr>
          <p:nvPr>
            <p:ph type="sldNum" sz="quarter" idx="12"/>
          </p:nvPr>
        </p:nvSpPr>
        <p:spPr/>
        <p:txBody>
          <a:bodyPr/>
          <a:lstStyle/>
          <a:p>
            <a:fld id="{31DE2C5B-556E-47B8-A792-024C2FCA4ACC}" type="slidenum">
              <a:rPr lang="en-GB" smtClean="0"/>
              <a:t>39</a:t>
            </a:fld>
            <a:endParaRPr lang="en-GB" dirty="0"/>
          </a:p>
        </p:txBody>
      </p:sp>
    </p:spTree>
    <p:extLst>
      <p:ext uri="{BB962C8B-B14F-4D97-AF65-F5344CB8AC3E}">
        <p14:creationId xmlns:p14="http://schemas.microsoft.com/office/powerpoint/2010/main" val="2173312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Dealing with code versions: The na</a:t>
            </a:r>
            <a:r>
              <a:rPr lang="en-GB" dirty="0" err="1"/>
              <a:t>ï</a:t>
            </a:r>
            <a:r>
              <a:rPr lang="en-IT" dirty="0"/>
              <a:t>ve solution</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5211083"/>
          </a:xfrm>
        </p:spPr>
        <p:txBody>
          <a:bodyPr>
            <a:normAutofit/>
          </a:bodyPr>
          <a:lstStyle/>
          <a:p>
            <a:r>
              <a:rPr lang="en-IT" dirty="0"/>
              <a:t>How to deal with multiple code versions?</a:t>
            </a:r>
          </a:p>
          <a:p>
            <a:pPr marL="0" indent="0">
              <a:buNone/>
            </a:pPr>
            <a:endParaRPr lang="en-IT" dirty="0"/>
          </a:p>
          <a:p>
            <a:r>
              <a:rPr lang="en-IT" dirty="0"/>
              <a:t>The simple (na</a:t>
            </a:r>
            <a:r>
              <a:rPr lang="en-GB" dirty="0" err="1"/>
              <a:t>ï</a:t>
            </a:r>
            <a:r>
              <a:rPr lang="en-IT" dirty="0"/>
              <a:t>ve) solution is to “make a folder for each code version”</a:t>
            </a:r>
          </a:p>
          <a:p>
            <a:endParaRPr lang="en-IT" dirty="0"/>
          </a:p>
          <a:p>
            <a:endParaRPr lang="en-IT" dirty="0"/>
          </a:p>
          <a:p>
            <a:endParaRPr lang="en-IT" dirty="0"/>
          </a:p>
          <a:p>
            <a:endParaRPr lang="en-IT" dirty="0"/>
          </a:p>
          <a:p>
            <a:endParaRPr lang="en-IT" dirty="0"/>
          </a:p>
          <a:p>
            <a:endParaRPr lang="en-IT" dirty="0"/>
          </a:p>
          <a:p>
            <a:endParaRPr lang="en-IT" dirty="0"/>
          </a:p>
          <a:p>
            <a:r>
              <a:rPr lang="en-IT" b="1" dirty="0"/>
              <a:t>Question: </a:t>
            </a:r>
            <a:r>
              <a:rPr lang="en-IT" dirty="0"/>
              <a:t>What are the problems here?</a:t>
            </a:r>
          </a:p>
        </p:txBody>
      </p:sp>
      <p:cxnSp>
        <p:nvCxnSpPr>
          <p:cNvPr id="15" name="Straight Arrow Connector 14">
            <a:extLst>
              <a:ext uri="{FF2B5EF4-FFF2-40B4-BE49-F238E27FC236}">
                <a16:creationId xmlns:a16="http://schemas.microsoft.com/office/drawing/2014/main" id="{DDAFACC4-41CA-1449-9F1B-07A9B0A7E5F6}"/>
              </a:ext>
            </a:extLst>
          </p:cNvPr>
          <p:cNvCxnSpPr>
            <a:cxnSpLocks/>
            <a:stCxn id="7" idx="2"/>
            <a:endCxn id="26" idx="0"/>
          </p:cNvCxnSpPr>
          <p:nvPr/>
        </p:nvCxnSpPr>
        <p:spPr>
          <a:xfrm flipH="1">
            <a:off x="2120990" y="3831275"/>
            <a:ext cx="1315" cy="291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7D47AF1-6A2A-F34C-80B8-FB5B96559F6E}"/>
              </a:ext>
            </a:extLst>
          </p:cNvPr>
          <p:cNvCxnSpPr>
            <a:cxnSpLocks/>
            <a:stCxn id="21" idx="2"/>
            <a:endCxn id="32" idx="0"/>
          </p:cNvCxnSpPr>
          <p:nvPr/>
        </p:nvCxnSpPr>
        <p:spPr>
          <a:xfrm>
            <a:off x="9263425" y="3831275"/>
            <a:ext cx="0" cy="291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 name="Graphic 6" descr="Selfie outline">
            <a:extLst>
              <a:ext uri="{FF2B5EF4-FFF2-40B4-BE49-F238E27FC236}">
                <a16:creationId xmlns:a16="http://schemas.microsoft.com/office/drawing/2014/main" id="{5F6AFD6C-22DF-3B4C-9521-481001954A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5105" y="2916875"/>
            <a:ext cx="914400" cy="914400"/>
          </a:xfrm>
          <a:prstGeom prst="rect">
            <a:avLst/>
          </a:prstGeom>
        </p:spPr>
      </p:pic>
      <p:pic>
        <p:nvPicPr>
          <p:cNvPr id="18" name="Graphic 17" descr="Selfie outline">
            <a:extLst>
              <a:ext uri="{FF2B5EF4-FFF2-40B4-BE49-F238E27FC236}">
                <a16:creationId xmlns:a16="http://schemas.microsoft.com/office/drawing/2014/main" id="{98B51AEF-C696-EA4C-AD48-B89B6EBDF9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33509" y="2884806"/>
            <a:ext cx="914400" cy="914400"/>
          </a:xfrm>
          <a:prstGeom prst="rect">
            <a:avLst/>
          </a:prstGeom>
        </p:spPr>
      </p:pic>
      <p:pic>
        <p:nvPicPr>
          <p:cNvPr id="19" name="Graphic 18" descr="Selfie outline">
            <a:extLst>
              <a:ext uri="{FF2B5EF4-FFF2-40B4-BE49-F238E27FC236}">
                <a16:creationId xmlns:a16="http://schemas.microsoft.com/office/drawing/2014/main" id="{47E4EFD9-88C3-D741-82C9-C0EA9537B9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2269" y="2846344"/>
            <a:ext cx="914400" cy="914400"/>
          </a:xfrm>
          <a:prstGeom prst="rect">
            <a:avLst/>
          </a:prstGeom>
        </p:spPr>
      </p:pic>
      <p:pic>
        <p:nvPicPr>
          <p:cNvPr id="21" name="Graphic 20" descr="Selfie outline">
            <a:extLst>
              <a:ext uri="{FF2B5EF4-FFF2-40B4-BE49-F238E27FC236}">
                <a16:creationId xmlns:a16="http://schemas.microsoft.com/office/drawing/2014/main" id="{375084FA-5437-FC42-8F87-1F1F527AC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06225" y="2916875"/>
            <a:ext cx="914400" cy="914400"/>
          </a:xfrm>
          <a:prstGeom prst="rect">
            <a:avLst/>
          </a:prstGeom>
        </p:spPr>
      </p:pic>
      <p:pic>
        <p:nvPicPr>
          <p:cNvPr id="26" name="Graphic 25" descr="Open folder outline">
            <a:extLst>
              <a:ext uri="{FF2B5EF4-FFF2-40B4-BE49-F238E27FC236}">
                <a16:creationId xmlns:a16="http://schemas.microsoft.com/office/drawing/2014/main" id="{9FA32F1A-EF44-4045-8408-54FE471725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63790" y="4122602"/>
            <a:ext cx="914400" cy="914400"/>
          </a:xfrm>
          <a:prstGeom prst="rect">
            <a:avLst/>
          </a:prstGeom>
        </p:spPr>
      </p:pic>
      <p:sp>
        <p:nvSpPr>
          <p:cNvPr id="27" name="Content Placeholder 2">
            <a:extLst>
              <a:ext uri="{FF2B5EF4-FFF2-40B4-BE49-F238E27FC236}">
                <a16:creationId xmlns:a16="http://schemas.microsoft.com/office/drawing/2014/main" id="{7A905CE1-39A6-5E4B-99FB-7E2F4C19E4C7}"/>
              </a:ext>
            </a:extLst>
          </p:cNvPr>
          <p:cNvSpPr txBox="1">
            <a:spLocks/>
          </p:cNvSpPr>
          <p:nvPr/>
        </p:nvSpPr>
        <p:spPr>
          <a:xfrm>
            <a:off x="1745115"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v1.0</a:t>
            </a:r>
            <a:endParaRPr lang="en-IT" dirty="0"/>
          </a:p>
        </p:txBody>
      </p:sp>
      <p:pic>
        <p:nvPicPr>
          <p:cNvPr id="28" name="Graphic 27" descr="Open folder outline">
            <a:extLst>
              <a:ext uri="{FF2B5EF4-FFF2-40B4-BE49-F238E27FC236}">
                <a16:creationId xmlns:a16="http://schemas.microsoft.com/office/drawing/2014/main" id="{AE8782E3-C359-9444-BA64-E08F6C2BFB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33510" y="4122602"/>
            <a:ext cx="914400" cy="914400"/>
          </a:xfrm>
          <a:prstGeom prst="rect">
            <a:avLst/>
          </a:prstGeom>
        </p:spPr>
      </p:pic>
      <p:sp>
        <p:nvSpPr>
          <p:cNvPr id="29" name="Content Placeholder 2">
            <a:extLst>
              <a:ext uri="{FF2B5EF4-FFF2-40B4-BE49-F238E27FC236}">
                <a16:creationId xmlns:a16="http://schemas.microsoft.com/office/drawing/2014/main" id="{55AED40F-59F2-F74E-B263-E970473B1D4E}"/>
              </a:ext>
            </a:extLst>
          </p:cNvPr>
          <p:cNvSpPr txBox="1">
            <a:spLocks/>
          </p:cNvSpPr>
          <p:nvPr/>
        </p:nvSpPr>
        <p:spPr>
          <a:xfrm>
            <a:off x="3314835"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v1.1</a:t>
            </a:r>
            <a:endParaRPr lang="en-IT" dirty="0"/>
          </a:p>
        </p:txBody>
      </p:sp>
      <p:pic>
        <p:nvPicPr>
          <p:cNvPr id="30" name="Graphic 29" descr="Open folder outline">
            <a:extLst>
              <a:ext uri="{FF2B5EF4-FFF2-40B4-BE49-F238E27FC236}">
                <a16:creationId xmlns:a16="http://schemas.microsoft.com/office/drawing/2014/main" id="{FD6F73AE-6EA9-BD4F-B934-E3576F3C34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41317" y="4122602"/>
            <a:ext cx="914400" cy="914400"/>
          </a:xfrm>
          <a:prstGeom prst="rect">
            <a:avLst/>
          </a:prstGeom>
        </p:spPr>
      </p:pic>
      <p:sp>
        <p:nvSpPr>
          <p:cNvPr id="31" name="Content Placeholder 2">
            <a:extLst>
              <a:ext uri="{FF2B5EF4-FFF2-40B4-BE49-F238E27FC236}">
                <a16:creationId xmlns:a16="http://schemas.microsoft.com/office/drawing/2014/main" id="{0DF909AA-59CE-344B-8BBC-73F9C821DFC3}"/>
              </a:ext>
            </a:extLst>
          </p:cNvPr>
          <p:cNvSpPr txBox="1">
            <a:spLocks/>
          </p:cNvSpPr>
          <p:nvPr/>
        </p:nvSpPr>
        <p:spPr>
          <a:xfrm>
            <a:off x="4822642"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v2.0</a:t>
            </a:r>
            <a:endParaRPr lang="en-IT" dirty="0"/>
          </a:p>
        </p:txBody>
      </p:sp>
      <p:pic>
        <p:nvPicPr>
          <p:cNvPr id="32" name="Graphic 31" descr="Open folder outline">
            <a:extLst>
              <a:ext uri="{FF2B5EF4-FFF2-40B4-BE49-F238E27FC236}">
                <a16:creationId xmlns:a16="http://schemas.microsoft.com/office/drawing/2014/main" id="{CE9F26A0-BC8E-F546-AF78-00B88B3C91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06225" y="4122602"/>
            <a:ext cx="914400" cy="914400"/>
          </a:xfrm>
          <a:prstGeom prst="rect">
            <a:avLst/>
          </a:prstGeom>
        </p:spPr>
      </p:pic>
      <p:sp>
        <p:nvSpPr>
          <p:cNvPr id="33" name="Content Placeholder 2">
            <a:extLst>
              <a:ext uri="{FF2B5EF4-FFF2-40B4-BE49-F238E27FC236}">
                <a16:creationId xmlns:a16="http://schemas.microsoft.com/office/drawing/2014/main" id="{54FEE9D0-E911-E249-94D4-39760558C950}"/>
              </a:ext>
            </a:extLst>
          </p:cNvPr>
          <p:cNvSpPr txBox="1">
            <a:spLocks/>
          </p:cNvSpPr>
          <p:nvPr/>
        </p:nvSpPr>
        <p:spPr>
          <a:xfrm>
            <a:off x="8806225" y="4941660"/>
            <a:ext cx="914400"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v2.6</a:t>
            </a:r>
            <a:endParaRPr lang="en-IT" dirty="0"/>
          </a:p>
        </p:txBody>
      </p:sp>
      <p:cxnSp>
        <p:nvCxnSpPr>
          <p:cNvPr id="34" name="Straight Arrow Connector 33">
            <a:extLst>
              <a:ext uri="{FF2B5EF4-FFF2-40B4-BE49-F238E27FC236}">
                <a16:creationId xmlns:a16="http://schemas.microsoft.com/office/drawing/2014/main" id="{DA5A60D3-AFDE-6B4B-9322-FD74E2EC7C1E}"/>
              </a:ext>
            </a:extLst>
          </p:cNvPr>
          <p:cNvCxnSpPr>
            <a:cxnSpLocks/>
            <a:stCxn id="26" idx="3"/>
            <a:endCxn id="28" idx="1"/>
          </p:cNvCxnSpPr>
          <p:nvPr/>
        </p:nvCxnSpPr>
        <p:spPr>
          <a:xfrm>
            <a:off x="2578190" y="4579802"/>
            <a:ext cx="6553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ACB0875-F621-704A-86B1-456C5D6E15D7}"/>
              </a:ext>
            </a:extLst>
          </p:cNvPr>
          <p:cNvCxnSpPr>
            <a:cxnSpLocks/>
            <a:stCxn id="28" idx="3"/>
            <a:endCxn id="30" idx="1"/>
          </p:cNvCxnSpPr>
          <p:nvPr/>
        </p:nvCxnSpPr>
        <p:spPr>
          <a:xfrm>
            <a:off x="4147910" y="4579802"/>
            <a:ext cx="5934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BE19C7B1-0F5B-BC49-892A-7BA84D9B18B3}"/>
              </a:ext>
            </a:extLst>
          </p:cNvPr>
          <p:cNvCxnSpPr>
            <a:cxnSpLocks/>
            <a:stCxn id="30" idx="3"/>
            <a:endCxn id="32" idx="1"/>
          </p:cNvCxnSpPr>
          <p:nvPr/>
        </p:nvCxnSpPr>
        <p:spPr>
          <a:xfrm>
            <a:off x="5655717" y="4579802"/>
            <a:ext cx="31505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Content Placeholder 2">
            <a:extLst>
              <a:ext uri="{FF2B5EF4-FFF2-40B4-BE49-F238E27FC236}">
                <a16:creationId xmlns:a16="http://schemas.microsoft.com/office/drawing/2014/main" id="{515F9F6D-51BA-BD49-97F2-10B63FB7A9F4}"/>
              </a:ext>
            </a:extLst>
          </p:cNvPr>
          <p:cNvSpPr txBox="1">
            <a:spLocks/>
          </p:cNvSpPr>
          <p:nvPr/>
        </p:nvSpPr>
        <p:spPr>
          <a:xfrm>
            <a:off x="6814433"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a:t>
            </a:r>
            <a:endParaRPr lang="en-IT" dirty="0"/>
          </a:p>
        </p:txBody>
      </p:sp>
      <p:cxnSp>
        <p:nvCxnSpPr>
          <p:cNvPr id="38" name="Straight Arrow Connector 37">
            <a:extLst>
              <a:ext uri="{FF2B5EF4-FFF2-40B4-BE49-F238E27FC236}">
                <a16:creationId xmlns:a16="http://schemas.microsoft.com/office/drawing/2014/main" id="{00CFA0E6-60E2-A746-B0EE-F3BE0F03F4B1}"/>
              </a:ext>
            </a:extLst>
          </p:cNvPr>
          <p:cNvCxnSpPr>
            <a:cxnSpLocks/>
            <a:stCxn id="19" idx="2"/>
            <a:endCxn id="30" idx="0"/>
          </p:cNvCxnSpPr>
          <p:nvPr/>
        </p:nvCxnSpPr>
        <p:spPr>
          <a:xfrm flipH="1">
            <a:off x="5198517" y="3760744"/>
            <a:ext cx="952" cy="3618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8BA45845-B270-124E-A2DA-B680733E5712}"/>
              </a:ext>
            </a:extLst>
          </p:cNvPr>
          <p:cNvCxnSpPr>
            <a:cxnSpLocks/>
            <a:stCxn id="18" idx="2"/>
            <a:endCxn id="28" idx="0"/>
          </p:cNvCxnSpPr>
          <p:nvPr/>
        </p:nvCxnSpPr>
        <p:spPr>
          <a:xfrm>
            <a:off x="3690709" y="3799206"/>
            <a:ext cx="1" cy="3233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Slide Number Placeholder 3">
            <a:extLst>
              <a:ext uri="{FF2B5EF4-FFF2-40B4-BE49-F238E27FC236}">
                <a16:creationId xmlns:a16="http://schemas.microsoft.com/office/drawing/2014/main" id="{91EBF62B-6B33-E341-8043-CC34C7FD88A7}"/>
              </a:ext>
            </a:extLst>
          </p:cNvPr>
          <p:cNvSpPr>
            <a:spLocks noGrp="1"/>
          </p:cNvSpPr>
          <p:nvPr>
            <p:ph type="sldNum" sz="quarter" idx="12"/>
          </p:nvPr>
        </p:nvSpPr>
        <p:spPr/>
        <p:txBody>
          <a:bodyPr/>
          <a:lstStyle/>
          <a:p>
            <a:fld id="{31DE2C5B-556E-47B8-A792-024C2FCA4ACC}" type="slidenum">
              <a:rPr lang="en-GB" smtClean="0"/>
              <a:t>4</a:t>
            </a:fld>
            <a:endParaRPr lang="en-GB" dirty="0"/>
          </a:p>
        </p:txBody>
      </p:sp>
    </p:spTree>
    <p:extLst>
      <p:ext uri="{BB962C8B-B14F-4D97-AF65-F5344CB8AC3E}">
        <p14:creationId xmlns:p14="http://schemas.microsoft.com/office/powerpoint/2010/main" val="3296173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2: Connect the local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10886273" cy="3441945"/>
          </a:xfrm>
        </p:spPr>
        <p:txBody>
          <a:bodyPr>
            <a:normAutofit/>
          </a:bodyPr>
          <a:lstStyle/>
          <a:p>
            <a:r>
              <a:rPr lang="en-IT" dirty="0"/>
              <a:t>Then, to link your local repository to the online follow these steps:</a:t>
            </a:r>
          </a:p>
          <a:p>
            <a:endParaRPr lang="en-IT" dirty="0"/>
          </a:p>
          <a:p>
            <a:pPr marL="457200" indent="-457200">
              <a:buFont typeface="+mj-lt"/>
              <a:buAutoNum type="arabicPeriod"/>
            </a:pPr>
            <a:r>
              <a:rPr lang="en-IT" dirty="0"/>
              <a:t>Open a terminal and move inside your working directory</a:t>
            </a:r>
          </a:p>
          <a:p>
            <a:pPr marL="457200" indent="-457200">
              <a:buFont typeface="+mj-lt"/>
              <a:buAutoNum type="arabicPeriod"/>
            </a:pPr>
            <a:r>
              <a:rPr lang="en-IT" dirty="0"/>
              <a:t>Type </a:t>
            </a:r>
            <a:br>
              <a:rPr lang="en-IT" dirty="0"/>
            </a:br>
            <a:r>
              <a:rPr lang="en-IT" dirty="0">
                <a:latin typeface="Courier" pitchFamily="2" charset="0"/>
              </a:rPr>
              <a:t>&gt;&gt; git branch –M master</a:t>
            </a:r>
            <a:br>
              <a:rPr lang="en-IT" dirty="0">
                <a:latin typeface="Courier" pitchFamily="2" charset="0"/>
              </a:rPr>
            </a:br>
            <a:r>
              <a:rPr lang="en-IT" dirty="0">
                <a:latin typeface="Courier" pitchFamily="2" charset="0"/>
              </a:rPr>
              <a:t>&gt;&gt; git remote add origin https://github.com/&lt;username&gt;/   	&lt;remote-repo-name&gt;.git </a:t>
            </a:r>
          </a:p>
          <a:p>
            <a:pPr lvl="1"/>
            <a:endParaRPr lang="en-IT" dirty="0">
              <a:latin typeface="Courier" pitchFamily="2" charset="0"/>
            </a:endParaRPr>
          </a:p>
          <a:p>
            <a:endParaRPr lang="en-IT" dirty="0"/>
          </a:p>
        </p:txBody>
      </p:sp>
      <p:sp>
        <p:nvSpPr>
          <p:cNvPr id="4" name="Slide Number Placeholder 3">
            <a:extLst>
              <a:ext uri="{FF2B5EF4-FFF2-40B4-BE49-F238E27FC236}">
                <a16:creationId xmlns:a16="http://schemas.microsoft.com/office/drawing/2014/main" id="{DDA64412-C1F2-A940-83B8-C77E9AB0FBED}"/>
              </a:ext>
            </a:extLst>
          </p:cNvPr>
          <p:cNvSpPr>
            <a:spLocks noGrp="1"/>
          </p:cNvSpPr>
          <p:nvPr>
            <p:ph type="sldNum" sz="quarter" idx="12"/>
          </p:nvPr>
        </p:nvSpPr>
        <p:spPr/>
        <p:txBody>
          <a:bodyPr/>
          <a:lstStyle/>
          <a:p>
            <a:fld id="{31DE2C5B-556E-47B8-A792-024C2FCA4ACC}" type="slidenum">
              <a:rPr lang="en-GB" smtClean="0"/>
              <a:t>40</a:t>
            </a:fld>
            <a:endParaRPr lang="en-GB" dirty="0"/>
          </a:p>
        </p:txBody>
      </p:sp>
    </p:spTree>
    <p:extLst>
      <p:ext uri="{BB962C8B-B14F-4D97-AF65-F5344CB8AC3E}">
        <p14:creationId xmlns:p14="http://schemas.microsoft.com/office/powerpoint/2010/main" val="667242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Interacting with the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167626" cy="5260697"/>
          </a:xfrm>
        </p:spPr>
        <p:txBody>
          <a:bodyPr>
            <a:normAutofit/>
          </a:bodyPr>
          <a:lstStyle/>
          <a:p>
            <a:r>
              <a:rPr lang="en-IT" dirty="0"/>
              <a:t>Now you are ready to work</a:t>
            </a:r>
          </a:p>
          <a:p>
            <a:endParaRPr lang="en-IT" dirty="0"/>
          </a:p>
          <a:p>
            <a:r>
              <a:rPr lang="en-IT" dirty="0"/>
              <a:t>Interacting with the remote repository in quite easy</a:t>
            </a:r>
          </a:p>
          <a:p>
            <a:endParaRPr lang="en-IT" dirty="0"/>
          </a:p>
          <a:p>
            <a:r>
              <a:rPr lang="en-IT" dirty="0"/>
              <a:t>To synchronize your local changes to the remote repository (to send online the code) use the “</a:t>
            </a:r>
            <a:r>
              <a:rPr lang="en-IT" dirty="0">
                <a:latin typeface="Courier" pitchFamily="2" charset="0"/>
              </a:rPr>
              <a:t>git push</a:t>
            </a:r>
            <a:r>
              <a:rPr lang="en-IT" dirty="0"/>
              <a:t>” command</a:t>
            </a:r>
            <a:br>
              <a:rPr lang="en-IT" dirty="0"/>
            </a:br>
            <a:r>
              <a:rPr lang="en-IT" dirty="0">
                <a:latin typeface="Courier" pitchFamily="2" charset="0"/>
              </a:rPr>
              <a:t>&gt;&gt; git push origin &lt;branch-name&gt;</a:t>
            </a:r>
          </a:p>
          <a:p>
            <a:endParaRPr lang="en-IT" dirty="0"/>
          </a:p>
          <a:p>
            <a:r>
              <a:rPr lang="en-IT" dirty="0"/>
              <a:t>To sychronize the remote changes to the local repository (to download the code) use the “</a:t>
            </a:r>
            <a:r>
              <a:rPr lang="en-IT" dirty="0">
                <a:latin typeface="Courier" pitchFamily="2" charset="0"/>
              </a:rPr>
              <a:t>git pull</a:t>
            </a:r>
            <a:r>
              <a:rPr lang="en-IT" dirty="0"/>
              <a:t>” command</a:t>
            </a:r>
            <a:br>
              <a:rPr lang="en-IT" dirty="0"/>
            </a:br>
            <a:r>
              <a:rPr lang="en-IT" dirty="0">
                <a:latin typeface="Courier" pitchFamily="2" charset="0"/>
              </a:rPr>
              <a:t>&gt;&gt; git pull</a:t>
            </a:r>
          </a:p>
        </p:txBody>
      </p:sp>
      <p:sp>
        <p:nvSpPr>
          <p:cNvPr id="7" name="Rectangle 6">
            <a:extLst>
              <a:ext uri="{FF2B5EF4-FFF2-40B4-BE49-F238E27FC236}">
                <a16:creationId xmlns:a16="http://schemas.microsoft.com/office/drawing/2014/main" id="{FC1212AF-0A83-C34C-85FC-B636B4E56A5E}"/>
              </a:ext>
            </a:extLst>
          </p:cNvPr>
          <p:cNvSpPr/>
          <p:nvPr/>
        </p:nvSpPr>
        <p:spPr>
          <a:xfrm>
            <a:off x="7241512" y="5724324"/>
            <a:ext cx="4029391" cy="646331"/>
          </a:xfrm>
          <a:prstGeom prst="rect">
            <a:avLst/>
          </a:prstGeom>
        </p:spPr>
        <p:txBody>
          <a:bodyPr wrap="square">
            <a:spAutoFit/>
          </a:bodyPr>
          <a:lstStyle/>
          <a:p>
            <a:r>
              <a:rPr lang="en-IT" dirty="0">
                <a:latin typeface="Palatino Linotype" panose="02040502050505030304" pitchFamily="18" charset="0"/>
                <a:ea typeface="Palatino" pitchFamily="2" charset="77"/>
              </a:rPr>
              <a:t>This will ”download” the remote changes of your current active branch </a:t>
            </a:r>
          </a:p>
        </p:txBody>
      </p:sp>
      <p:sp>
        <p:nvSpPr>
          <p:cNvPr id="8" name="Rectangle 7">
            <a:extLst>
              <a:ext uri="{FF2B5EF4-FFF2-40B4-BE49-F238E27FC236}">
                <a16:creationId xmlns:a16="http://schemas.microsoft.com/office/drawing/2014/main" id="{33B56376-9AF6-1C43-B0BF-32E8963235E9}"/>
              </a:ext>
            </a:extLst>
          </p:cNvPr>
          <p:cNvSpPr/>
          <p:nvPr/>
        </p:nvSpPr>
        <p:spPr>
          <a:xfrm>
            <a:off x="7241512" y="3736425"/>
            <a:ext cx="4587072" cy="923330"/>
          </a:xfrm>
          <a:prstGeom prst="rect">
            <a:avLst/>
          </a:prstGeom>
        </p:spPr>
        <p:txBody>
          <a:bodyPr wrap="square">
            <a:spAutoFit/>
          </a:bodyPr>
          <a:lstStyle/>
          <a:p>
            <a:r>
              <a:rPr lang="en-IT" dirty="0">
                <a:latin typeface="Palatino Linotype" panose="02040502050505030304" pitchFamily="18" charset="0"/>
                <a:ea typeface="Palatino" pitchFamily="2" charset="77"/>
              </a:rPr>
              <a:t>This will ”upload” the local changes of &lt;branch-name&gt; to a remote branch with the same name</a:t>
            </a:r>
          </a:p>
        </p:txBody>
      </p:sp>
      <p:cxnSp>
        <p:nvCxnSpPr>
          <p:cNvPr id="10" name="Straight Arrow Connector 9">
            <a:extLst>
              <a:ext uri="{FF2B5EF4-FFF2-40B4-BE49-F238E27FC236}">
                <a16:creationId xmlns:a16="http://schemas.microsoft.com/office/drawing/2014/main" id="{4AB9AC4E-AA05-F943-9E7F-FD1E69D5FEDD}"/>
              </a:ext>
            </a:extLst>
          </p:cNvPr>
          <p:cNvCxnSpPr>
            <a:cxnSpLocks/>
            <a:stCxn id="7" idx="1"/>
          </p:cNvCxnSpPr>
          <p:nvPr/>
        </p:nvCxnSpPr>
        <p:spPr>
          <a:xfrm flipH="1" flipV="1">
            <a:off x="3235569" y="5724324"/>
            <a:ext cx="4005943" cy="3231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4A4614A-601A-AE47-8098-89A746B8DCBC}"/>
              </a:ext>
            </a:extLst>
          </p:cNvPr>
          <p:cNvCxnSpPr>
            <a:cxnSpLocks/>
          </p:cNvCxnSpPr>
          <p:nvPr/>
        </p:nvCxnSpPr>
        <p:spPr>
          <a:xfrm flipH="1" flipV="1">
            <a:off x="6772589" y="4069582"/>
            <a:ext cx="468924" cy="128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Slide Number Placeholder 3">
            <a:extLst>
              <a:ext uri="{FF2B5EF4-FFF2-40B4-BE49-F238E27FC236}">
                <a16:creationId xmlns:a16="http://schemas.microsoft.com/office/drawing/2014/main" id="{FDEA916F-5B29-6143-AA9B-24190D3C8897}"/>
              </a:ext>
            </a:extLst>
          </p:cNvPr>
          <p:cNvSpPr>
            <a:spLocks noGrp="1"/>
          </p:cNvSpPr>
          <p:nvPr>
            <p:ph type="sldNum" sz="quarter" idx="12"/>
          </p:nvPr>
        </p:nvSpPr>
        <p:spPr/>
        <p:txBody>
          <a:bodyPr/>
          <a:lstStyle/>
          <a:p>
            <a:fld id="{31DE2C5B-556E-47B8-A792-024C2FCA4ACC}" type="slidenum">
              <a:rPr lang="en-GB" smtClean="0"/>
              <a:t>41</a:t>
            </a:fld>
            <a:endParaRPr lang="en-GB" dirty="0"/>
          </a:p>
        </p:txBody>
      </p:sp>
    </p:spTree>
    <p:extLst>
      <p:ext uri="{BB962C8B-B14F-4D97-AF65-F5344CB8AC3E}">
        <p14:creationId xmlns:p14="http://schemas.microsoft.com/office/powerpoint/2010/main" val="4033779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Best practices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205418"/>
            <a:ext cx="11368314" cy="5652582"/>
          </a:xfrm>
        </p:spPr>
        <p:txBody>
          <a:bodyPr>
            <a:normAutofit fontScale="92500" lnSpcReduction="20000"/>
          </a:bodyPr>
          <a:lstStyle/>
          <a:p>
            <a:r>
              <a:rPr lang="en-IT" dirty="0"/>
              <a:t>Start the commit message with the branch name, for example</a:t>
            </a:r>
          </a:p>
          <a:p>
            <a:pPr lvl="1"/>
            <a:r>
              <a:rPr lang="en-IT" dirty="0">
                <a:latin typeface="Courier" pitchFamily="2" charset="0"/>
              </a:rPr>
              <a:t>git commit –m “[master] a message”</a:t>
            </a:r>
          </a:p>
          <a:p>
            <a:pPr lvl="1"/>
            <a:endParaRPr lang="en-IT" dirty="0"/>
          </a:p>
          <a:p>
            <a:r>
              <a:rPr lang="en-IT" dirty="0"/>
              <a:t>Setup the working tree somehow like that:</a:t>
            </a:r>
          </a:p>
          <a:p>
            <a:endParaRPr lang="en-IT" dirty="0"/>
          </a:p>
          <a:p>
            <a:endParaRPr lang="en-IT" dirty="0"/>
          </a:p>
          <a:p>
            <a:endParaRPr lang="en-IT" dirty="0"/>
          </a:p>
          <a:p>
            <a:endParaRPr lang="en-IT" dirty="0"/>
          </a:p>
          <a:p>
            <a:endParaRPr lang="en-IT" dirty="0"/>
          </a:p>
          <a:p>
            <a:endParaRPr lang="en-IT" dirty="0"/>
          </a:p>
          <a:p>
            <a:endParaRPr lang="en-IT" dirty="0"/>
          </a:p>
          <a:p>
            <a:r>
              <a:rPr lang="en-GB" dirty="0">
                <a:latin typeface="Courier" pitchFamily="2" charset="0"/>
              </a:rPr>
              <a:t>git pull </a:t>
            </a:r>
            <a:r>
              <a:rPr lang="en-GB" dirty="0"/>
              <a:t>before starting working on main branches (e.g., </a:t>
            </a:r>
            <a:r>
              <a:rPr lang="en-GB" dirty="0" err="1"/>
              <a:t>devel</a:t>
            </a:r>
            <a:r>
              <a:rPr lang="en-GB" dirty="0"/>
              <a:t>, master)</a:t>
            </a:r>
          </a:p>
          <a:p>
            <a:endParaRPr lang="en-GB" dirty="0"/>
          </a:p>
          <a:p>
            <a:r>
              <a:rPr lang="en-GB" dirty="0"/>
              <a:t>at least at the beginning, design one member of the team that will merge things </a:t>
            </a:r>
          </a:p>
          <a:p>
            <a:endParaRPr lang="en-GB" dirty="0"/>
          </a:p>
          <a:p>
            <a:r>
              <a:rPr lang="en-GB" dirty="0"/>
              <a:t>work on an independent branch (not shared with someone else)</a:t>
            </a:r>
          </a:p>
        </p:txBody>
      </p:sp>
      <p:sp>
        <p:nvSpPr>
          <p:cNvPr id="4" name="TextBox 3">
            <a:extLst>
              <a:ext uri="{FF2B5EF4-FFF2-40B4-BE49-F238E27FC236}">
                <a16:creationId xmlns:a16="http://schemas.microsoft.com/office/drawing/2014/main" id="{FF3B0FA7-70E4-3644-B74A-AA304E47964D}"/>
              </a:ext>
            </a:extLst>
          </p:cNvPr>
          <p:cNvSpPr txBox="1"/>
          <p:nvPr/>
        </p:nvSpPr>
        <p:spPr>
          <a:xfrm>
            <a:off x="2712178" y="4035505"/>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6" name="Straight Arrow Connector 5">
            <a:extLst>
              <a:ext uri="{FF2B5EF4-FFF2-40B4-BE49-F238E27FC236}">
                <a16:creationId xmlns:a16="http://schemas.microsoft.com/office/drawing/2014/main" id="{B6AA4879-7ABE-1C49-9AE9-C9C350A978B0}"/>
              </a:ext>
            </a:extLst>
          </p:cNvPr>
          <p:cNvCxnSpPr>
            <a:cxnSpLocks/>
            <a:stCxn id="25" idx="1"/>
            <a:endCxn id="4" idx="3"/>
          </p:cNvCxnSpPr>
          <p:nvPr/>
        </p:nvCxnSpPr>
        <p:spPr>
          <a:xfrm flipH="1" flipV="1">
            <a:off x="3020482" y="4153487"/>
            <a:ext cx="1711197" cy="43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 name="Rectangle 6">
            <a:extLst>
              <a:ext uri="{FF2B5EF4-FFF2-40B4-BE49-F238E27FC236}">
                <a16:creationId xmlns:a16="http://schemas.microsoft.com/office/drawing/2014/main" id="{BA9A8873-80A5-4C44-9700-0A9354A445E5}"/>
              </a:ext>
            </a:extLst>
          </p:cNvPr>
          <p:cNvSpPr/>
          <p:nvPr/>
        </p:nvSpPr>
        <p:spPr>
          <a:xfrm>
            <a:off x="2561464" y="3993606"/>
            <a:ext cx="7939064" cy="328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8" name="Rectangle 7">
            <a:extLst>
              <a:ext uri="{FF2B5EF4-FFF2-40B4-BE49-F238E27FC236}">
                <a16:creationId xmlns:a16="http://schemas.microsoft.com/office/drawing/2014/main" id="{D31B0190-19F0-CF4D-948F-C64DF39C801E}"/>
              </a:ext>
            </a:extLst>
          </p:cNvPr>
          <p:cNvSpPr/>
          <p:nvPr/>
        </p:nvSpPr>
        <p:spPr>
          <a:xfrm>
            <a:off x="1664360" y="3983587"/>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9" name="Rectangle 8">
            <a:extLst>
              <a:ext uri="{FF2B5EF4-FFF2-40B4-BE49-F238E27FC236}">
                <a16:creationId xmlns:a16="http://schemas.microsoft.com/office/drawing/2014/main" id="{DA5E71FB-B062-5B4F-A692-A18A7909906C}"/>
              </a:ext>
            </a:extLst>
          </p:cNvPr>
          <p:cNvSpPr/>
          <p:nvPr/>
        </p:nvSpPr>
        <p:spPr>
          <a:xfrm>
            <a:off x="2561464" y="3530451"/>
            <a:ext cx="7939064" cy="32853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cxnSp>
        <p:nvCxnSpPr>
          <p:cNvPr id="12" name="Straight Arrow Connector 11">
            <a:extLst>
              <a:ext uri="{FF2B5EF4-FFF2-40B4-BE49-F238E27FC236}">
                <a16:creationId xmlns:a16="http://schemas.microsoft.com/office/drawing/2014/main" id="{107999E3-FD49-264F-993C-D663EBB8338B}"/>
              </a:ext>
            </a:extLst>
          </p:cNvPr>
          <p:cNvCxnSpPr>
            <a:cxnSpLocks/>
            <a:stCxn id="26" idx="1"/>
            <a:endCxn id="25" idx="3"/>
          </p:cNvCxnSpPr>
          <p:nvPr/>
        </p:nvCxnSpPr>
        <p:spPr>
          <a:xfrm flipH="1">
            <a:off x="5039983" y="4153487"/>
            <a:ext cx="1899202" cy="43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40CA3818-CB54-1147-BA0D-6449701A3A7A}"/>
              </a:ext>
            </a:extLst>
          </p:cNvPr>
          <p:cNvCxnSpPr>
            <a:cxnSpLocks/>
            <a:stCxn id="38" idx="1"/>
            <a:endCxn id="25" idx="2"/>
          </p:cNvCxnSpPr>
          <p:nvPr/>
        </p:nvCxnSpPr>
        <p:spPr>
          <a:xfrm flipH="1" flipV="1">
            <a:off x="4885831" y="4275855"/>
            <a:ext cx="939996" cy="33267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AC79304C-B9A8-4149-9328-C8837EFF7EB0}"/>
              </a:ext>
            </a:extLst>
          </p:cNvPr>
          <p:cNvCxnSpPr>
            <a:cxnSpLocks/>
            <a:stCxn id="70" idx="1"/>
            <a:endCxn id="44" idx="0"/>
          </p:cNvCxnSpPr>
          <p:nvPr/>
        </p:nvCxnSpPr>
        <p:spPr>
          <a:xfrm flipH="1">
            <a:off x="3450809" y="3222448"/>
            <a:ext cx="271119" cy="352816"/>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FA5DB2A9-6CE4-C443-B089-D800F255925D}"/>
              </a:ext>
            </a:extLst>
          </p:cNvPr>
          <p:cNvSpPr/>
          <p:nvPr/>
        </p:nvSpPr>
        <p:spPr>
          <a:xfrm>
            <a:off x="1749208" y="3530451"/>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17" name="Straight Arrow Connector 16">
            <a:extLst>
              <a:ext uri="{FF2B5EF4-FFF2-40B4-BE49-F238E27FC236}">
                <a16:creationId xmlns:a16="http://schemas.microsoft.com/office/drawing/2014/main" id="{AE15F54E-8891-F749-9C18-733589A0F5A3}"/>
              </a:ext>
            </a:extLst>
          </p:cNvPr>
          <p:cNvCxnSpPr>
            <a:cxnSpLocks/>
            <a:stCxn id="45" idx="1"/>
            <a:endCxn id="44" idx="3"/>
          </p:cNvCxnSpPr>
          <p:nvPr/>
        </p:nvCxnSpPr>
        <p:spPr>
          <a:xfrm flipH="1" flipV="1">
            <a:off x="3604961" y="3693246"/>
            <a:ext cx="508899" cy="24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0B906FE7-F825-EB4F-82EA-FFED926B888E}"/>
              </a:ext>
            </a:extLst>
          </p:cNvPr>
          <p:cNvSpPr/>
          <p:nvPr/>
        </p:nvSpPr>
        <p:spPr>
          <a:xfrm>
            <a:off x="2561464" y="4456761"/>
            <a:ext cx="7939064" cy="328535"/>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FF0000"/>
              </a:solidFill>
            </a:endParaRPr>
          </a:p>
        </p:txBody>
      </p:sp>
      <p:sp>
        <p:nvSpPr>
          <p:cNvPr id="19" name="Rectangle 18">
            <a:extLst>
              <a:ext uri="{FF2B5EF4-FFF2-40B4-BE49-F238E27FC236}">
                <a16:creationId xmlns:a16="http://schemas.microsoft.com/office/drawing/2014/main" id="{5ACF1523-4322-C442-8F37-DF863BC5A70D}"/>
              </a:ext>
            </a:extLst>
          </p:cNvPr>
          <p:cNvSpPr/>
          <p:nvPr/>
        </p:nvSpPr>
        <p:spPr>
          <a:xfrm>
            <a:off x="2558819" y="2598058"/>
            <a:ext cx="7939064" cy="328535"/>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chemeClr val="accent2"/>
              </a:solidFill>
            </a:endParaRPr>
          </a:p>
        </p:txBody>
      </p:sp>
      <p:sp>
        <p:nvSpPr>
          <p:cNvPr id="20" name="Rectangle 19">
            <a:extLst>
              <a:ext uri="{FF2B5EF4-FFF2-40B4-BE49-F238E27FC236}">
                <a16:creationId xmlns:a16="http://schemas.microsoft.com/office/drawing/2014/main" id="{CFB56095-E842-CC48-8A74-D0F374CA39B1}"/>
              </a:ext>
            </a:extLst>
          </p:cNvPr>
          <p:cNvSpPr/>
          <p:nvPr/>
        </p:nvSpPr>
        <p:spPr>
          <a:xfrm>
            <a:off x="2558819" y="3062567"/>
            <a:ext cx="7939064" cy="328535"/>
          </a:xfrm>
          <a:prstGeom prst="rect">
            <a:avLst/>
          </a:prstGeom>
          <a:noFill/>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chemeClr val="accent2"/>
              </a:solidFill>
            </a:endParaRPr>
          </a:p>
        </p:txBody>
      </p:sp>
      <p:sp>
        <p:nvSpPr>
          <p:cNvPr id="25" name="TextBox 24">
            <a:extLst>
              <a:ext uri="{FF2B5EF4-FFF2-40B4-BE49-F238E27FC236}">
                <a16:creationId xmlns:a16="http://schemas.microsoft.com/office/drawing/2014/main" id="{18F5A0C1-1A09-C84C-BF88-CE1C23B882DC}"/>
              </a:ext>
            </a:extLst>
          </p:cNvPr>
          <p:cNvSpPr txBox="1"/>
          <p:nvPr/>
        </p:nvSpPr>
        <p:spPr>
          <a:xfrm>
            <a:off x="4731679" y="4039891"/>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26" name="TextBox 25">
            <a:extLst>
              <a:ext uri="{FF2B5EF4-FFF2-40B4-BE49-F238E27FC236}">
                <a16:creationId xmlns:a16="http://schemas.microsoft.com/office/drawing/2014/main" id="{05DBEFD7-9297-0644-B399-6C162AC4C448}"/>
              </a:ext>
            </a:extLst>
          </p:cNvPr>
          <p:cNvSpPr txBox="1"/>
          <p:nvPr/>
        </p:nvSpPr>
        <p:spPr>
          <a:xfrm>
            <a:off x="6939185" y="4035505"/>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27" name="TextBox 26">
            <a:extLst>
              <a:ext uri="{FF2B5EF4-FFF2-40B4-BE49-F238E27FC236}">
                <a16:creationId xmlns:a16="http://schemas.microsoft.com/office/drawing/2014/main" id="{A280F6E6-817F-8A4A-B5DB-FB7101A406BB}"/>
              </a:ext>
            </a:extLst>
          </p:cNvPr>
          <p:cNvSpPr txBox="1"/>
          <p:nvPr/>
        </p:nvSpPr>
        <p:spPr>
          <a:xfrm>
            <a:off x="10045800" y="4035505"/>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1" name="Straight Arrow Connector 30">
            <a:extLst>
              <a:ext uri="{FF2B5EF4-FFF2-40B4-BE49-F238E27FC236}">
                <a16:creationId xmlns:a16="http://schemas.microsoft.com/office/drawing/2014/main" id="{4B9B5B4A-BEDC-A044-9B28-73467DEC65D7}"/>
              </a:ext>
            </a:extLst>
          </p:cNvPr>
          <p:cNvCxnSpPr>
            <a:cxnSpLocks/>
            <a:stCxn id="27" idx="1"/>
            <a:endCxn id="26" idx="3"/>
          </p:cNvCxnSpPr>
          <p:nvPr/>
        </p:nvCxnSpPr>
        <p:spPr>
          <a:xfrm flipH="1">
            <a:off x="7247489" y="4153487"/>
            <a:ext cx="2798311"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5" name="Rectangle 34">
            <a:extLst>
              <a:ext uri="{FF2B5EF4-FFF2-40B4-BE49-F238E27FC236}">
                <a16:creationId xmlns:a16="http://schemas.microsoft.com/office/drawing/2014/main" id="{CFCF3D16-97A2-4041-812E-28CCF7ADE140}"/>
              </a:ext>
            </a:extLst>
          </p:cNvPr>
          <p:cNvSpPr/>
          <p:nvPr/>
        </p:nvSpPr>
        <p:spPr>
          <a:xfrm>
            <a:off x="1676369" y="3077315"/>
            <a:ext cx="84670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a:solidFill>
                  <a:schemeClr val="accent2"/>
                </a:solidFill>
                <a:latin typeface="Palatino Linotype" panose="02040502050505030304" pitchFamily="18" charset="0"/>
              </a:rPr>
              <a:t>feature</a:t>
            </a:r>
            <a:endParaRPr lang="en-IT" sz="1600" dirty="0">
              <a:solidFill>
                <a:schemeClr val="accent2"/>
              </a:solidFill>
              <a:latin typeface="Palatino Linotype" panose="02040502050505030304" pitchFamily="18" charset="0"/>
            </a:endParaRPr>
          </a:p>
        </p:txBody>
      </p:sp>
      <p:sp>
        <p:nvSpPr>
          <p:cNvPr id="36" name="Rectangle 35">
            <a:extLst>
              <a:ext uri="{FF2B5EF4-FFF2-40B4-BE49-F238E27FC236}">
                <a16:creationId xmlns:a16="http://schemas.microsoft.com/office/drawing/2014/main" id="{C486EC99-D8D2-6A47-B2CA-6D8150B65E0A}"/>
              </a:ext>
            </a:extLst>
          </p:cNvPr>
          <p:cNvSpPr/>
          <p:nvPr/>
        </p:nvSpPr>
        <p:spPr>
          <a:xfrm>
            <a:off x="1096440" y="2562359"/>
            <a:ext cx="1406154"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a:solidFill>
                  <a:srgbClr val="7030A0"/>
                </a:solidFill>
                <a:latin typeface="Palatino Linotype" panose="02040502050505030304" pitchFamily="18" charset="0"/>
              </a:rPr>
              <a:t>other-feature</a:t>
            </a:r>
            <a:endParaRPr lang="en-IT" sz="1600" dirty="0">
              <a:solidFill>
                <a:srgbClr val="7030A0"/>
              </a:solidFill>
              <a:latin typeface="Palatino Linotype" panose="02040502050505030304" pitchFamily="18" charset="0"/>
            </a:endParaRPr>
          </a:p>
        </p:txBody>
      </p:sp>
      <p:sp>
        <p:nvSpPr>
          <p:cNvPr id="37" name="Rectangle 36">
            <a:extLst>
              <a:ext uri="{FF2B5EF4-FFF2-40B4-BE49-F238E27FC236}">
                <a16:creationId xmlns:a16="http://schemas.microsoft.com/office/drawing/2014/main" id="{B3948D87-D62C-864F-BC9C-AFC390DCF55F}"/>
              </a:ext>
            </a:extLst>
          </p:cNvPr>
          <p:cNvSpPr/>
          <p:nvPr/>
        </p:nvSpPr>
        <p:spPr>
          <a:xfrm>
            <a:off x="1733289" y="4446742"/>
            <a:ext cx="744114"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IT" sz="1600" b="1" dirty="0">
                <a:solidFill>
                  <a:srgbClr val="C00000"/>
                </a:solidFill>
                <a:latin typeface="Palatino Linotype" panose="02040502050505030304" pitchFamily="18" charset="0"/>
              </a:rPr>
              <a:t>hotfix</a:t>
            </a:r>
            <a:endParaRPr lang="en-IT" sz="1600" dirty="0">
              <a:solidFill>
                <a:srgbClr val="C00000"/>
              </a:solidFill>
              <a:latin typeface="Palatino Linotype" panose="02040502050505030304" pitchFamily="18" charset="0"/>
            </a:endParaRPr>
          </a:p>
        </p:txBody>
      </p:sp>
      <p:sp>
        <p:nvSpPr>
          <p:cNvPr id="38" name="TextBox 37">
            <a:extLst>
              <a:ext uri="{FF2B5EF4-FFF2-40B4-BE49-F238E27FC236}">
                <a16:creationId xmlns:a16="http://schemas.microsoft.com/office/drawing/2014/main" id="{37136B04-D145-7D43-8E36-1E934A08FFFA}"/>
              </a:ext>
            </a:extLst>
          </p:cNvPr>
          <p:cNvSpPr txBox="1"/>
          <p:nvPr/>
        </p:nvSpPr>
        <p:spPr>
          <a:xfrm>
            <a:off x="5825827" y="4490545"/>
            <a:ext cx="308304" cy="235964"/>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41" name="Straight Arrow Connector 40">
            <a:extLst>
              <a:ext uri="{FF2B5EF4-FFF2-40B4-BE49-F238E27FC236}">
                <a16:creationId xmlns:a16="http://schemas.microsoft.com/office/drawing/2014/main" id="{071F3F9B-EA3E-F74B-AAAA-43BFE41847C7}"/>
              </a:ext>
            </a:extLst>
          </p:cNvPr>
          <p:cNvCxnSpPr>
            <a:cxnSpLocks/>
            <a:stCxn id="26" idx="2"/>
            <a:endCxn id="38" idx="3"/>
          </p:cNvCxnSpPr>
          <p:nvPr/>
        </p:nvCxnSpPr>
        <p:spPr>
          <a:xfrm flipH="1">
            <a:off x="6134131" y="4271469"/>
            <a:ext cx="959206" cy="33705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4" name="TextBox 43">
            <a:extLst>
              <a:ext uri="{FF2B5EF4-FFF2-40B4-BE49-F238E27FC236}">
                <a16:creationId xmlns:a16="http://schemas.microsoft.com/office/drawing/2014/main" id="{98598F68-5A00-F345-9D68-14B47CA2D9B5}"/>
              </a:ext>
            </a:extLst>
          </p:cNvPr>
          <p:cNvSpPr txBox="1"/>
          <p:nvPr/>
        </p:nvSpPr>
        <p:spPr>
          <a:xfrm>
            <a:off x="3296657" y="3575264"/>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5" name="TextBox 44">
            <a:extLst>
              <a:ext uri="{FF2B5EF4-FFF2-40B4-BE49-F238E27FC236}">
                <a16:creationId xmlns:a16="http://schemas.microsoft.com/office/drawing/2014/main" id="{A352D06B-D7F9-CF49-A51E-F90F6209BA36}"/>
              </a:ext>
            </a:extLst>
          </p:cNvPr>
          <p:cNvSpPr txBox="1"/>
          <p:nvPr/>
        </p:nvSpPr>
        <p:spPr>
          <a:xfrm>
            <a:off x="4113860" y="357772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6" name="TextBox 45">
            <a:extLst>
              <a:ext uri="{FF2B5EF4-FFF2-40B4-BE49-F238E27FC236}">
                <a16:creationId xmlns:a16="http://schemas.microsoft.com/office/drawing/2014/main" id="{49CD5E41-850F-AA4A-A365-18669A347CA0}"/>
              </a:ext>
            </a:extLst>
          </p:cNvPr>
          <p:cNvSpPr txBox="1"/>
          <p:nvPr/>
        </p:nvSpPr>
        <p:spPr>
          <a:xfrm>
            <a:off x="5740466" y="357772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7" name="TextBox 46">
            <a:extLst>
              <a:ext uri="{FF2B5EF4-FFF2-40B4-BE49-F238E27FC236}">
                <a16:creationId xmlns:a16="http://schemas.microsoft.com/office/drawing/2014/main" id="{CA0EAB4C-2C64-E04B-BE7E-76BA0C22A81F}"/>
              </a:ext>
            </a:extLst>
          </p:cNvPr>
          <p:cNvSpPr txBox="1"/>
          <p:nvPr/>
        </p:nvSpPr>
        <p:spPr>
          <a:xfrm>
            <a:off x="7675976" y="3578416"/>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4CBD5B6A-2EA2-B349-9FC3-2450D2E082DC}"/>
              </a:ext>
            </a:extLst>
          </p:cNvPr>
          <p:cNvSpPr txBox="1"/>
          <p:nvPr/>
        </p:nvSpPr>
        <p:spPr>
          <a:xfrm>
            <a:off x="8934100" y="358056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1" name="Straight Arrow Connector 50">
            <a:extLst>
              <a:ext uri="{FF2B5EF4-FFF2-40B4-BE49-F238E27FC236}">
                <a16:creationId xmlns:a16="http://schemas.microsoft.com/office/drawing/2014/main" id="{A728EC18-0DED-FD43-93A0-F44A2737EB82}"/>
              </a:ext>
            </a:extLst>
          </p:cNvPr>
          <p:cNvCxnSpPr>
            <a:cxnSpLocks/>
            <a:stCxn id="46" idx="1"/>
            <a:endCxn id="45" idx="3"/>
          </p:cNvCxnSpPr>
          <p:nvPr/>
        </p:nvCxnSpPr>
        <p:spPr>
          <a:xfrm flipH="1">
            <a:off x="4422164" y="3695705"/>
            <a:ext cx="131830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BA5959BD-78D5-4F49-9B5C-117545F650A3}"/>
              </a:ext>
            </a:extLst>
          </p:cNvPr>
          <p:cNvCxnSpPr>
            <a:cxnSpLocks/>
            <a:stCxn id="47" idx="1"/>
            <a:endCxn id="46" idx="3"/>
          </p:cNvCxnSpPr>
          <p:nvPr/>
        </p:nvCxnSpPr>
        <p:spPr>
          <a:xfrm flipH="1" flipV="1">
            <a:off x="6048770" y="3695705"/>
            <a:ext cx="1627206" cy="6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2EC033D-119B-3542-A198-61EBD27A9DFE}"/>
              </a:ext>
            </a:extLst>
          </p:cNvPr>
          <p:cNvCxnSpPr>
            <a:cxnSpLocks/>
            <a:stCxn id="48" idx="1"/>
            <a:endCxn id="47" idx="3"/>
          </p:cNvCxnSpPr>
          <p:nvPr/>
        </p:nvCxnSpPr>
        <p:spPr>
          <a:xfrm flipH="1" flipV="1">
            <a:off x="7984280" y="3696398"/>
            <a:ext cx="949820" cy="2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51B42C20-A913-284E-BBBF-781FB796E43D}"/>
              </a:ext>
            </a:extLst>
          </p:cNvPr>
          <p:cNvCxnSpPr>
            <a:cxnSpLocks/>
            <a:stCxn id="27" idx="0"/>
            <a:endCxn id="48" idx="3"/>
          </p:cNvCxnSpPr>
          <p:nvPr/>
        </p:nvCxnSpPr>
        <p:spPr>
          <a:xfrm flipH="1" flipV="1">
            <a:off x="9242404" y="3698545"/>
            <a:ext cx="957548" cy="336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CF88E404-A4BD-4B4F-BA46-79EF5C5A099D}"/>
              </a:ext>
            </a:extLst>
          </p:cNvPr>
          <p:cNvCxnSpPr>
            <a:cxnSpLocks/>
            <a:stCxn id="44" idx="1"/>
            <a:endCxn id="4" idx="0"/>
          </p:cNvCxnSpPr>
          <p:nvPr/>
        </p:nvCxnSpPr>
        <p:spPr>
          <a:xfrm flipH="1">
            <a:off x="2866330" y="3693246"/>
            <a:ext cx="430327" cy="3422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5E558BBE-BF7D-0B47-A7E3-E304DA406767}"/>
              </a:ext>
            </a:extLst>
          </p:cNvPr>
          <p:cNvCxnSpPr>
            <a:cxnSpLocks/>
            <a:stCxn id="25" idx="0"/>
            <a:endCxn id="45" idx="2"/>
          </p:cNvCxnSpPr>
          <p:nvPr/>
        </p:nvCxnSpPr>
        <p:spPr>
          <a:xfrm flipH="1" flipV="1">
            <a:off x="4268012" y="3813687"/>
            <a:ext cx="617819" cy="2262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83FF6B54-730B-4049-AB23-FC5487BFFA2F}"/>
              </a:ext>
            </a:extLst>
          </p:cNvPr>
          <p:cNvSpPr txBox="1"/>
          <p:nvPr/>
        </p:nvSpPr>
        <p:spPr>
          <a:xfrm>
            <a:off x="3721928" y="3104466"/>
            <a:ext cx="308304" cy="235964"/>
          </a:xfrm>
          <a:prstGeom prst="rect">
            <a:avLst/>
          </a:prstGeom>
          <a:solidFill>
            <a:schemeClr val="accent2"/>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73" name="Straight Arrow Connector 72">
            <a:extLst>
              <a:ext uri="{FF2B5EF4-FFF2-40B4-BE49-F238E27FC236}">
                <a16:creationId xmlns:a16="http://schemas.microsoft.com/office/drawing/2014/main" id="{8E8000F4-D863-7548-B6F4-706CB826D500}"/>
              </a:ext>
            </a:extLst>
          </p:cNvPr>
          <p:cNvCxnSpPr>
            <a:cxnSpLocks/>
            <a:stCxn id="45" idx="0"/>
            <a:endCxn id="70" idx="2"/>
          </p:cNvCxnSpPr>
          <p:nvPr/>
        </p:nvCxnSpPr>
        <p:spPr>
          <a:xfrm flipH="1" flipV="1">
            <a:off x="3876080" y="3340430"/>
            <a:ext cx="391932" cy="237293"/>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F42490BE-955A-0140-9AFD-461354BFEA67}"/>
              </a:ext>
            </a:extLst>
          </p:cNvPr>
          <p:cNvSpPr txBox="1"/>
          <p:nvPr/>
        </p:nvSpPr>
        <p:spPr>
          <a:xfrm>
            <a:off x="4927163" y="3096298"/>
            <a:ext cx="308304" cy="235964"/>
          </a:xfrm>
          <a:prstGeom prst="rect">
            <a:avLst/>
          </a:prstGeom>
          <a:solidFill>
            <a:schemeClr val="accent2"/>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78" name="Straight Arrow Connector 77">
            <a:extLst>
              <a:ext uri="{FF2B5EF4-FFF2-40B4-BE49-F238E27FC236}">
                <a16:creationId xmlns:a16="http://schemas.microsoft.com/office/drawing/2014/main" id="{5E772593-30A4-D643-B690-5E34BAD3B07A}"/>
              </a:ext>
            </a:extLst>
          </p:cNvPr>
          <p:cNvCxnSpPr>
            <a:cxnSpLocks/>
            <a:stCxn id="76" idx="1"/>
            <a:endCxn id="70" idx="3"/>
          </p:cNvCxnSpPr>
          <p:nvPr/>
        </p:nvCxnSpPr>
        <p:spPr>
          <a:xfrm flipH="1">
            <a:off x="4030232" y="3214280"/>
            <a:ext cx="896931" cy="8168"/>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0F330CA1-A0BD-9643-B1D7-776AEF78A8D2}"/>
              </a:ext>
            </a:extLst>
          </p:cNvPr>
          <p:cNvCxnSpPr>
            <a:cxnSpLocks/>
            <a:stCxn id="46" idx="0"/>
            <a:endCxn id="76" idx="3"/>
          </p:cNvCxnSpPr>
          <p:nvPr/>
        </p:nvCxnSpPr>
        <p:spPr>
          <a:xfrm flipH="1" flipV="1">
            <a:off x="5235467" y="3214280"/>
            <a:ext cx="659151" cy="363443"/>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43564F80-363B-AD4F-A920-69D611EFC3B9}"/>
              </a:ext>
            </a:extLst>
          </p:cNvPr>
          <p:cNvSpPr txBox="1"/>
          <p:nvPr/>
        </p:nvSpPr>
        <p:spPr>
          <a:xfrm>
            <a:off x="4854296" y="2654287"/>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6" name="TextBox 85">
            <a:extLst>
              <a:ext uri="{FF2B5EF4-FFF2-40B4-BE49-F238E27FC236}">
                <a16:creationId xmlns:a16="http://schemas.microsoft.com/office/drawing/2014/main" id="{75060320-167F-3A4B-8014-C173622A85A3}"/>
              </a:ext>
            </a:extLst>
          </p:cNvPr>
          <p:cNvSpPr txBox="1"/>
          <p:nvPr/>
        </p:nvSpPr>
        <p:spPr>
          <a:xfrm>
            <a:off x="5883250" y="2647768"/>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7" name="TextBox 86">
            <a:extLst>
              <a:ext uri="{FF2B5EF4-FFF2-40B4-BE49-F238E27FC236}">
                <a16:creationId xmlns:a16="http://schemas.microsoft.com/office/drawing/2014/main" id="{97653848-B6D4-F649-8B4A-23C0E62FE2FC}"/>
              </a:ext>
            </a:extLst>
          </p:cNvPr>
          <p:cNvSpPr txBox="1"/>
          <p:nvPr/>
        </p:nvSpPr>
        <p:spPr>
          <a:xfrm>
            <a:off x="7048755" y="2650502"/>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8" name="TextBox 87">
            <a:extLst>
              <a:ext uri="{FF2B5EF4-FFF2-40B4-BE49-F238E27FC236}">
                <a16:creationId xmlns:a16="http://schemas.microsoft.com/office/drawing/2014/main" id="{2AAABA37-F938-0A47-A950-C8B5A6BAF634}"/>
              </a:ext>
            </a:extLst>
          </p:cNvPr>
          <p:cNvSpPr txBox="1"/>
          <p:nvPr/>
        </p:nvSpPr>
        <p:spPr>
          <a:xfrm>
            <a:off x="8186311" y="2650502"/>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89" name="Straight Arrow Connector 88">
            <a:extLst>
              <a:ext uri="{FF2B5EF4-FFF2-40B4-BE49-F238E27FC236}">
                <a16:creationId xmlns:a16="http://schemas.microsoft.com/office/drawing/2014/main" id="{D660A677-89F3-BB49-8FCC-E3F0F9CEE9A5}"/>
              </a:ext>
            </a:extLst>
          </p:cNvPr>
          <p:cNvCxnSpPr>
            <a:cxnSpLocks/>
            <a:stCxn id="85" idx="1"/>
            <a:endCxn id="45" idx="0"/>
          </p:cNvCxnSpPr>
          <p:nvPr/>
        </p:nvCxnSpPr>
        <p:spPr>
          <a:xfrm flipH="1">
            <a:off x="4268012" y="2772269"/>
            <a:ext cx="586284" cy="805454"/>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27DFD569-2DAB-F046-AD0F-84AA6A3B6700}"/>
              </a:ext>
            </a:extLst>
          </p:cNvPr>
          <p:cNvCxnSpPr>
            <a:cxnSpLocks/>
            <a:stCxn id="86" idx="1"/>
            <a:endCxn id="85" idx="3"/>
          </p:cNvCxnSpPr>
          <p:nvPr/>
        </p:nvCxnSpPr>
        <p:spPr>
          <a:xfrm flipH="1">
            <a:off x="5162600" y="2765750"/>
            <a:ext cx="720650" cy="6519"/>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CDE6CDB4-7140-7A47-ADE1-1B80D15B4B59}"/>
              </a:ext>
            </a:extLst>
          </p:cNvPr>
          <p:cNvCxnSpPr>
            <a:cxnSpLocks/>
            <a:stCxn id="87" idx="1"/>
            <a:endCxn id="86" idx="3"/>
          </p:cNvCxnSpPr>
          <p:nvPr/>
        </p:nvCxnSpPr>
        <p:spPr>
          <a:xfrm flipH="1" flipV="1">
            <a:off x="6191554" y="2765750"/>
            <a:ext cx="857201" cy="2734"/>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D40A2C18-19D1-6246-A3CD-AD3CB2148393}"/>
              </a:ext>
            </a:extLst>
          </p:cNvPr>
          <p:cNvCxnSpPr>
            <a:cxnSpLocks/>
            <a:stCxn id="88" idx="1"/>
            <a:endCxn id="87" idx="3"/>
          </p:cNvCxnSpPr>
          <p:nvPr/>
        </p:nvCxnSpPr>
        <p:spPr>
          <a:xfrm flipH="1">
            <a:off x="7357059" y="2768484"/>
            <a:ext cx="829252"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A3EC7F9D-B1E9-0A4A-A496-7FE4CBF7015A}"/>
              </a:ext>
            </a:extLst>
          </p:cNvPr>
          <p:cNvCxnSpPr>
            <a:cxnSpLocks/>
            <a:stCxn id="48" idx="0"/>
            <a:endCxn id="88" idx="3"/>
          </p:cNvCxnSpPr>
          <p:nvPr/>
        </p:nvCxnSpPr>
        <p:spPr>
          <a:xfrm flipH="1" flipV="1">
            <a:off x="8494615" y="2768484"/>
            <a:ext cx="593637" cy="812079"/>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5" name="Slide Number Placeholder 4">
            <a:extLst>
              <a:ext uri="{FF2B5EF4-FFF2-40B4-BE49-F238E27FC236}">
                <a16:creationId xmlns:a16="http://schemas.microsoft.com/office/drawing/2014/main" id="{11FA5221-D7AF-2F45-9A7F-974F82AEF0EF}"/>
              </a:ext>
            </a:extLst>
          </p:cNvPr>
          <p:cNvSpPr>
            <a:spLocks noGrp="1"/>
          </p:cNvSpPr>
          <p:nvPr>
            <p:ph type="sldNum" sz="quarter" idx="12"/>
          </p:nvPr>
        </p:nvSpPr>
        <p:spPr/>
        <p:txBody>
          <a:bodyPr/>
          <a:lstStyle/>
          <a:p>
            <a:fld id="{31DE2C5B-556E-47B8-A792-024C2FCA4ACC}" type="slidenum">
              <a:rPr lang="en-GB" smtClean="0"/>
              <a:t>42</a:t>
            </a:fld>
            <a:endParaRPr lang="en-GB" dirty="0"/>
          </a:p>
        </p:txBody>
      </p:sp>
    </p:spTree>
    <p:extLst>
      <p:ext uri="{BB962C8B-B14F-4D97-AF65-F5344CB8AC3E}">
        <p14:creationId xmlns:p14="http://schemas.microsoft.com/office/powerpoint/2010/main" val="591929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Many more things…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167626" cy="5260697"/>
          </a:xfrm>
        </p:spPr>
        <p:txBody>
          <a:bodyPr>
            <a:normAutofit/>
          </a:bodyPr>
          <a:lstStyle/>
          <a:p>
            <a:r>
              <a:rPr lang="en-IT" dirty="0"/>
              <a:t>Of course GIT has many more functionalities…</a:t>
            </a:r>
          </a:p>
          <a:p>
            <a:endParaRPr lang="en-IT" dirty="0"/>
          </a:p>
          <a:p>
            <a:r>
              <a:rPr lang="en-IT" dirty="0"/>
              <a:t>...and you will need some of them</a:t>
            </a:r>
          </a:p>
          <a:p>
            <a:endParaRPr lang="en-IT" dirty="0"/>
          </a:p>
          <a:p>
            <a:r>
              <a:rPr lang="en-IT" dirty="0"/>
              <a:t>Anyway, this is just a primer and learni</a:t>
            </a:r>
            <a:r>
              <a:rPr lang="en-GB" dirty="0"/>
              <a:t>ng</a:t>
            </a:r>
            <a:r>
              <a:rPr lang="en-IT" dirty="0"/>
              <a:t> GIT is a matter of practice</a:t>
            </a:r>
          </a:p>
          <a:p>
            <a:endParaRPr lang="en-IT" dirty="0"/>
          </a:p>
          <a:p>
            <a:r>
              <a:rPr lang="en-IT" dirty="0"/>
              <a:t>If you have any questions, doubt, etc…, do not hesitate to ask. I suggest you to make some practice to get familiar with the basics by creating a dummy repo and start w</a:t>
            </a:r>
            <a:r>
              <a:rPr lang="en-GB" dirty="0"/>
              <a:t>or</a:t>
            </a:r>
            <a:r>
              <a:rPr lang="en-IT" dirty="0"/>
              <a:t>king on it. </a:t>
            </a:r>
          </a:p>
          <a:p>
            <a:endParaRPr lang="en-IT" dirty="0"/>
          </a:p>
          <a:p>
            <a:r>
              <a:rPr lang="en-IT" dirty="0"/>
              <a:t>You can find useful resources in slide 47.</a:t>
            </a:r>
          </a:p>
          <a:p>
            <a:endParaRPr lang="en-IT" dirty="0"/>
          </a:p>
          <a:p>
            <a:endParaRPr lang="en-IT" dirty="0"/>
          </a:p>
        </p:txBody>
      </p:sp>
      <p:sp>
        <p:nvSpPr>
          <p:cNvPr id="4" name="Slide Number Placeholder 3">
            <a:extLst>
              <a:ext uri="{FF2B5EF4-FFF2-40B4-BE49-F238E27FC236}">
                <a16:creationId xmlns:a16="http://schemas.microsoft.com/office/drawing/2014/main" id="{AAA12296-ED10-3C4F-9D30-1899F7F59622}"/>
              </a:ext>
            </a:extLst>
          </p:cNvPr>
          <p:cNvSpPr>
            <a:spLocks noGrp="1"/>
          </p:cNvSpPr>
          <p:nvPr>
            <p:ph type="sldNum" sz="quarter" idx="12"/>
          </p:nvPr>
        </p:nvSpPr>
        <p:spPr/>
        <p:txBody>
          <a:bodyPr/>
          <a:lstStyle/>
          <a:p>
            <a:fld id="{31DE2C5B-556E-47B8-A792-024C2FCA4ACC}" type="slidenum">
              <a:rPr lang="en-GB" smtClean="0"/>
              <a:t>43</a:t>
            </a:fld>
            <a:endParaRPr lang="en-GB" dirty="0"/>
          </a:p>
        </p:txBody>
      </p:sp>
    </p:spTree>
    <p:extLst>
      <p:ext uri="{BB962C8B-B14F-4D97-AF65-F5344CB8AC3E}">
        <p14:creationId xmlns:p14="http://schemas.microsoft.com/office/powerpoint/2010/main" val="19251059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b="1" dirty="0"/>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3E3E22D8-6C60-4D43-8B1C-2DEFA5C45C6F}"/>
              </a:ext>
            </a:extLst>
          </p:cNvPr>
          <p:cNvSpPr>
            <a:spLocks noGrp="1"/>
          </p:cNvSpPr>
          <p:nvPr>
            <p:ph type="sldNum" sz="quarter" idx="12"/>
          </p:nvPr>
        </p:nvSpPr>
        <p:spPr/>
        <p:txBody>
          <a:bodyPr/>
          <a:lstStyle/>
          <a:p>
            <a:fld id="{31DE2C5B-556E-47B8-A792-024C2FCA4ACC}" type="slidenum">
              <a:rPr lang="en-GB" smtClean="0"/>
              <a:t>44</a:t>
            </a:fld>
            <a:endParaRPr lang="en-GB" dirty="0"/>
          </a:p>
        </p:txBody>
      </p:sp>
    </p:spTree>
    <p:extLst>
      <p:ext uri="{BB962C8B-B14F-4D97-AF65-F5344CB8AC3E}">
        <p14:creationId xmlns:p14="http://schemas.microsoft.com/office/powerpoint/2010/main" val="2240115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Homework</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IT" dirty="0"/>
              <a:t>Next time we will start learning about Dart, the programming language we will use to develop mobile apps in this course. To do that, we need our development environment, i.e., required software and libraries to actually develop something,  to be ready.</a:t>
            </a:r>
          </a:p>
          <a:p>
            <a:endParaRPr lang="en-IT" dirty="0"/>
          </a:p>
          <a:p>
            <a:r>
              <a:rPr lang="en-IT" dirty="0"/>
              <a:t>At DEI, room Te and Ue it will be fully setup.</a:t>
            </a:r>
          </a:p>
          <a:p>
            <a:endParaRPr lang="en-IT" dirty="0"/>
          </a:p>
          <a:p>
            <a:r>
              <a:rPr lang="en-IT" dirty="0"/>
              <a:t>If you want to use your PC or Mac, or you are following the course from home, you need to prepare the development environm</a:t>
            </a:r>
            <a:r>
              <a:rPr lang="en-GB" b="1" dirty="0"/>
              <a:t>Setup the development environment</a:t>
            </a:r>
            <a:r>
              <a:rPr lang="en-IT" dirty="0"/>
              <a:t>ent there. To do that, follow the instruction in the file “</a:t>
            </a:r>
            <a:r>
              <a:rPr lang="en-GB" dirty="0"/>
              <a:t>” that you can find in the course page.</a:t>
            </a:r>
            <a:endParaRPr lang="en-IT" dirty="0"/>
          </a:p>
        </p:txBody>
      </p:sp>
      <p:sp>
        <p:nvSpPr>
          <p:cNvPr id="6" name="Slide Number Placeholder 5">
            <a:extLst>
              <a:ext uri="{FF2B5EF4-FFF2-40B4-BE49-F238E27FC236}">
                <a16:creationId xmlns:a16="http://schemas.microsoft.com/office/drawing/2014/main" id="{A0796A95-1E61-7240-93D4-0BE8D3793F09}"/>
              </a:ext>
            </a:extLst>
          </p:cNvPr>
          <p:cNvSpPr>
            <a:spLocks noGrp="1"/>
          </p:cNvSpPr>
          <p:nvPr>
            <p:ph type="sldNum" sz="quarter" idx="12"/>
          </p:nvPr>
        </p:nvSpPr>
        <p:spPr/>
        <p:txBody>
          <a:bodyPr/>
          <a:lstStyle/>
          <a:p>
            <a:fld id="{31DE2C5B-556E-47B8-A792-024C2FCA4ACC}" type="slidenum">
              <a:rPr lang="en-GB" smtClean="0"/>
              <a:t>45</a:t>
            </a:fld>
            <a:endParaRPr lang="en-GB" dirty="0"/>
          </a:p>
        </p:txBody>
      </p:sp>
    </p:spTree>
    <p:extLst>
      <p:ext uri="{BB962C8B-B14F-4D97-AF65-F5344CB8AC3E}">
        <p14:creationId xmlns:p14="http://schemas.microsoft.com/office/powerpoint/2010/main" val="2912856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b="1" dirty="0"/>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2EC21367-CD79-6F4A-9F59-EA38C43D95B7}"/>
              </a:ext>
            </a:extLst>
          </p:cNvPr>
          <p:cNvSpPr>
            <a:spLocks noGrp="1"/>
          </p:cNvSpPr>
          <p:nvPr>
            <p:ph type="sldNum" sz="quarter" idx="12"/>
          </p:nvPr>
        </p:nvSpPr>
        <p:spPr/>
        <p:txBody>
          <a:bodyPr/>
          <a:lstStyle/>
          <a:p>
            <a:fld id="{31DE2C5B-556E-47B8-A792-024C2FCA4ACC}" type="slidenum">
              <a:rPr lang="en-GB" smtClean="0"/>
              <a:t>46</a:t>
            </a:fld>
            <a:endParaRPr lang="en-GB" dirty="0"/>
          </a:p>
        </p:txBody>
      </p:sp>
    </p:spTree>
    <p:extLst>
      <p:ext uri="{BB962C8B-B14F-4D97-AF65-F5344CB8AC3E}">
        <p14:creationId xmlns:p14="http://schemas.microsoft.com/office/powerpoint/2010/main" val="10288421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Resources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Git cheatsheet</a:t>
            </a:r>
          </a:p>
          <a:p>
            <a:pPr lvl="1"/>
            <a:r>
              <a:rPr lang="en-IT" dirty="0"/>
              <a:t>Moodle of the course (gently provided by GitHub)</a:t>
            </a:r>
          </a:p>
          <a:p>
            <a:pPr lvl="1"/>
            <a:endParaRPr lang="en-IT" dirty="0"/>
          </a:p>
          <a:p>
            <a:r>
              <a:rPr lang="en-IT" dirty="0"/>
              <a:t>Git official book</a:t>
            </a:r>
          </a:p>
          <a:p>
            <a:pPr lvl="1"/>
            <a:r>
              <a:rPr lang="en-GB" dirty="0">
                <a:hlinkClick r:id="rId3"/>
              </a:rPr>
              <a:t>https://git-scm.com/book/en/v2</a:t>
            </a:r>
            <a:endParaRPr lang="en-GB" dirty="0"/>
          </a:p>
          <a:p>
            <a:pPr marL="457200" lvl="1" indent="0">
              <a:buNone/>
            </a:pPr>
            <a:endParaRPr lang="en-GB" dirty="0"/>
          </a:p>
          <a:p>
            <a:r>
              <a:rPr lang="en-IT" dirty="0"/>
              <a:t>Git Tutorial for Beginners: Learn Git in 1 hour</a:t>
            </a:r>
          </a:p>
          <a:p>
            <a:pPr lvl="1"/>
            <a:r>
              <a:rPr lang="en-GB" dirty="0">
                <a:hlinkClick r:id="rId4"/>
              </a:rPr>
              <a:t>https://www.youtube.com/watch?v=8JJ101D3knE&amp;ab_channel=ProgrammingwithMosh</a:t>
            </a:r>
            <a:endParaRPr lang="en-IT" dirty="0"/>
          </a:p>
          <a:p>
            <a:pPr lvl="1"/>
            <a:endParaRPr lang="en-IT" dirty="0"/>
          </a:p>
          <a:p>
            <a:r>
              <a:rPr lang="en-IT" dirty="0"/>
              <a:t>Oh Shit Git</a:t>
            </a:r>
          </a:p>
          <a:p>
            <a:pPr lvl="1"/>
            <a:r>
              <a:rPr lang="en-GB" dirty="0">
                <a:hlinkClick r:id="rId5"/>
              </a:rPr>
              <a:t>https://ohshitgit.com/</a:t>
            </a:r>
            <a:r>
              <a:rPr lang="en-GB" dirty="0"/>
              <a:t> </a:t>
            </a:r>
          </a:p>
        </p:txBody>
      </p:sp>
      <p:sp>
        <p:nvSpPr>
          <p:cNvPr id="4" name="Slide Number Placeholder 3">
            <a:extLst>
              <a:ext uri="{FF2B5EF4-FFF2-40B4-BE49-F238E27FC236}">
                <a16:creationId xmlns:a16="http://schemas.microsoft.com/office/drawing/2014/main" id="{35172098-E690-C64B-97CB-760A3DB86D1B}"/>
              </a:ext>
            </a:extLst>
          </p:cNvPr>
          <p:cNvSpPr>
            <a:spLocks noGrp="1"/>
          </p:cNvSpPr>
          <p:nvPr>
            <p:ph type="sldNum" sz="quarter" idx="12"/>
          </p:nvPr>
        </p:nvSpPr>
        <p:spPr/>
        <p:txBody>
          <a:bodyPr/>
          <a:lstStyle/>
          <a:p>
            <a:fld id="{31DE2C5B-556E-47B8-A792-024C2FCA4ACC}" type="slidenum">
              <a:rPr lang="en-GB" smtClean="0"/>
              <a:t>47</a:t>
            </a:fld>
            <a:endParaRPr lang="en-GB" dirty="0"/>
          </a:p>
        </p:txBody>
      </p:sp>
    </p:spTree>
    <p:extLst>
      <p:ext uri="{BB962C8B-B14F-4D97-AF65-F5344CB8AC3E}">
        <p14:creationId xmlns:p14="http://schemas.microsoft.com/office/powerpoint/2010/main" val="1559286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b="1" dirty="0"/>
              <a:t>Final project overview</a:t>
            </a:r>
          </a:p>
        </p:txBody>
      </p:sp>
      <p:sp>
        <p:nvSpPr>
          <p:cNvPr id="4" name="Slide Number Placeholder 3">
            <a:extLst>
              <a:ext uri="{FF2B5EF4-FFF2-40B4-BE49-F238E27FC236}">
                <a16:creationId xmlns:a16="http://schemas.microsoft.com/office/drawing/2014/main" id="{585896FD-25B9-F547-B381-C7B32E2F296B}"/>
              </a:ext>
            </a:extLst>
          </p:cNvPr>
          <p:cNvSpPr>
            <a:spLocks noGrp="1"/>
          </p:cNvSpPr>
          <p:nvPr>
            <p:ph type="sldNum" sz="quarter" idx="12"/>
          </p:nvPr>
        </p:nvSpPr>
        <p:spPr/>
        <p:txBody>
          <a:bodyPr/>
          <a:lstStyle/>
          <a:p>
            <a:fld id="{31DE2C5B-556E-47B8-A792-024C2FCA4ACC}" type="slidenum">
              <a:rPr lang="en-GB" smtClean="0"/>
              <a:t>48</a:t>
            </a:fld>
            <a:endParaRPr lang="en-GB" dirty="0"/>
          </a:p>
        </p:txBody>
      </p:sp>
    </p:spTree>
    <p:extLst>
      <p:ext uri="{BB962C8B-B14F-4D97-AF65-F5344CB8AC3E}">
        <p14:creationId xmlns:p14="http://schemas.microsoft.com/office/powerpoint/2010/main" val="40742080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What’s the spirit here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6"/>
            <a:ext cx="11368314" cy="5334907"/>
          </a:xfrm>
        </p:spPr>
        <p:txBody>
          <a:bodyPr>
            <a:normAutofit/>
          </a:bodyPr>
          <a:lstStyle/>
          <a:p>
            <a:r>
              <a:rPr lang="en-IT" dirty="0"/>
              <a:t>The goal is learning </a:t>
            </a:r>
            <a:r>
              <a:rPr lang="en-IT" b="1" dirty="0"/>
              <a:t>“How to do SOMETHING using wearable devices”</a:t>
            </a:r>
          </a:p>
          <a:p>
            <a:endParaRPr lang="en-IT" dirty="0"/>
          </a:p>
          <a:p>
            <a:r>
              <a:rPr lang="en-IT" dirty="0"/>
              <a:t>What </a:t>
            </a:r>
            <a:r>
              <a:rPr lang="en-IT" b="1" dirty="0"/>
              <a:t>I DO </a:t>
            </a:r>
            <a:r>
              <a:rPr lang="en-IT" dirty="0"/>
              <a:t>expect from you</a:t>
            </a:r>
          </a:p>
          <a:p>
            <a:pPr lvl="1"/>
            <a:r>
              <a:rPr lang="en-IT" dirty="0"/>
              <a:t>To use your imagination to create that SOMETHING</a:t>
            </a:r>
          </a:p>
          <a:p>
            <a:pPr lvl="1"/>
            <a:r>
              <a:rPr lang="en-IT" dirty="0"/>
              <a:t>To learn to build something from scratch</a:t>
            </a:r>
          </a:p>
          <a:p>
            <a:pPr lvl="1"/>
            <a:r>
              <a:rPr lang="en-IT" dirty="0"/>
              <a:t>To use code built by others </a:t>
            </a:r>
          </a:p>
          <a:p>
            <a:pPr lvl="1"/>
            <a:r>
              <a:rPr lang="en-IT" dirty="0"/>
              <a:t>To work together</a:t>
            </a:r>
          </a:p>
          <a:p>
            <a:pPr lvl="1"/>
            <a:r>
              <a:rPr lang="en-IT" dirty="0"/>
              <a:t>To use Google and StackOverflow</a:t>
            </a:r>
          </a:p>
          <a:p>
            <a:endParaRPr lang="en-IT" dirty="0"/>
          </a:p>
          <a:p>
            <a:r>
              <a:rPr lang="en-IT" dirty="0"/>
              <a:t>What </a:t>
            </a:r>
            <a:r>
              <a:rPr lang="en-IT" b="1" dirty="0"/>
              <a:t>I DO NOT </a:t>
            </a:r>
            <a:r>
              <a:rPr lang="en-IT" dirty="0"/>
              <a:t>expect from you</a:t>
            </a:r>
          </a:p>
          <a:p>
            <a:pPr lvl="1"/>
            <a:r>
              <a:rPr lang="en-IT" dirty="0"/>
              <a:t>To create the new Google </a:t>
            </a:r>
          </a:p>
          <a:p>
            <a:pPr lvl="1"/>
            <a:r>
              <a:rPr lang="en-IT" dirty="0"/>
              <a:t>To reinvent the wheel (copying others code is fine)</a:t>
            </a:r>
          </a:p>
          <a:p>
            <a:pPr lvl="1"/>
            <a:r>
              <a:rPr lang="en-IT" dirty="0"/>
              <a:t>To create extra complicated UI with animations and stuff</a:t>
            </a:r>
          </a:p>
          <a:p>
            <a:pPr lvl="1"/>
            <a:r>
              <a:rPr lang="en-IT" dirty="0"/>
              <a:t>To implement sophisticated design pattern (even if it would be a nice thing to do)</a:t>
            </a:r>
          </a:p>
          <a:p>
            <a:pPr lvl="1"/>
            <a:endParaRPr lang="en-IT" dirty="0"/>
          </a:p>
        </p:txBody>
      </p:sp>
      <p:sp>
        <p:nvSpPr>
          <p:cNvPr id="4" name="Slide Number Placeholder 3">
            <a:extLst>
              <a:ext uri="{FF2B5EF4-FFF2-40B4-BE49-F238E27FC236}">
                <a16:creationId xmlns:a16="http://schemas.microsoft.com/office/drawing/2014/main" id="{B8AB4CC2-5FCF-4B45-B2DB-81D138824661}"/>
              </a:ext>
            </a:extLst>
          </p:cNvPr>
          <p:cNvSpPr>
            <a:spLocks noGrp="1"/>
          </p:cNvSpPr>
          <p:nvPr>
            <p:ph type="sldNum" sz="quarter" idx="12"/>
          </p:nvPr>
        </p:nvSpPr>
        <p:spPr/>
        <p:txBody>
          <a:bodyPr/>
          <a:lstStyle/>
          <a:p>
            <a:fld id="{31DE2C5B-556E-47B8-A792-024C2FCA4ACC}" type="slidenum">
              <a:rPr lang="en-GB" smtClean="0"/>
              <a:t>49</a:t>
            </a:fld>
            <a:endParaRPr lang="en-GB" dirty="0"/>
          </a:p>
        </p:txBody>
      </p:sp>
    </p:spTree>
    <p:extLst>
      <p:ext uri="{BB962C8B-B14F-4D97-AF65-F5344CB8AC3E}">
        <p14:creationId xmlns:p14="http://schemas.microsoft.com/office/powerpoint/2010/main" val="441552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Problems of the “multiple folders” approach</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5005343"/>
          </a:xfrm>
        </p:spPr>
        <p:txBody>
          <a:bodyPr>
            <a:normAutofit/>
          </a:bodyPr>
          <a:lstStyle/>
          <a:p>
            <a:r>
              <a:rPr lang="en-IT" dirty="0"/>
              <a:t>Very error prone approach</a:t>
            </a:r>
          </a:p>
          <a:p>
            <a:endParaRPr lang="en-IT" dirty="0"/>
          </a:p>
          <a:p>
            <a:r>
              <a:rPr lang="en-IT" dirty="0"/>
              <a:t>Teams are not able to collaborate (have to manually send the code, who to blame for bug introduction? </a:t>
            </a:r>
            <a:r>
              <a:rPr lang="en-GB" dirty="0"/>
              <a:t>H</a:t>
            </a:r>
            <a:r>
              <a:rPr lang="en-IT" dirty="0"/>
              <a:t>ow to merge changes?)</a:t>
            </a:r>
          </a:p>
          <a:p>
            <a:endParaRPr lang="en-IT" dirty="0"/>
          </a:p>
          <a:p>
            <a:r>
              <a:rPr lang="en-IT" dirty="0"/>
              <a:t>Lot of disk space required</a:t>
            </a:r>
          </a:p>
          <a:p>
            <a:endParaRPr lang="en-IT" dirty="0"/>
          </a:p>
          <a:p>
            <a:r>
              <a:rPr lang="en-IT" dirty="0"/>
              <a:t>“Where is my code? Which is which?” situations</a:t>
            </a:r>
          </a:p>
          <a:p>
            <a:endParaRPr lang="en-IT" dirty="0"/>
          </a:p>
          <a:p>
            <a:r>
              <a:rPr lang="en-IT" dirty="0"/>
              <a:t>…</a:t>
            </a:r>
          </a:p>
        </p:txBody>
      </p:sp>
      <p:sp>
        <p:nvSpPr>
          <p:cNvPr id="4" name="Slide Number Placeholder 3">
            <a:extLst>
              <a:ext uri="{FF2B5EF4-FFF2-40B4-BE49-F238E27FC236}">
                <a16:creationId xmlns:a16="http://schemas.microsoft.com/office/drawing/2014/main" id="{9198DF66-6F09-9F4B-8BB9-B2CE5825BCE2}"/>
              </a:ext>
            </a:extLst>
          </p:cNvPr>
          <p:cNvSpPr>
            <a:spLocks noGrp="1"/>
          </p:cNvSpPr>
          <p:nvPr>
            <p:ph type="sldNum" sz="quarter" idx="12"/>
          </p:nvPr>
        </p:nvSpPr>
        <p:spPr/>
        <p:txBody>
          <a:bodyPr/>
          <a:lstStyle/>
          <a:p>
            <a:fld id="{31DE2C5B-556E-47B8-A792-024C2FCA4ACC}" type="slidenum">
              <a:rPr lang="en-GB" smtClean="0"/>
              <a:t>5</a:t>
            </a:fld>
            <a:endParaRPr lang="en-GB" dirty="0"/>
          </a:p>
        </p:txBody>
      </p:sp>
    </p:spTree>
    <p:extLst>
      <p:ext uri="{BB962C8B-B14F-4D97-AF65-F5344CB8AC3E}">
        <p14:creationId xmlns:p14="http://schemas.microsoft.com/office/powerpoint/2010/main" val="4138322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Project structure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lnSpcReduction="10000"/>
          </a:bodyPr>
          <a:lstStyle/>
          <a:p>
            <a:r>
              <a:rPr lang="en-IT" dirty="0"/>
              <a:t>The project consists of building an app for iOS or Android that collects user data from a wearable device through Web APIs, stores them, visualizes them, and does some tricks with them.</a:t>
            </a:r>
          </a:p>
          <a:p>
            <a:endParaRPr lang="en-IT" dirty="0"/>
          </a:p>
          <a:p>
            <a:r>
              <a:rPr lang="en-IT" dirty="0"/>
              <a:t>Core functionalities:</a:t>
            </a:r>
          </a:p>
          <a:p>
            <a:pPr lvl="1"/>
            <a:r>
              <a:rPr lang="en-IT" dirty="0"/>
              <a:t>User authentication and management</a:t>
            </a:r>
          </a:p>
          <a:p>
            <a:pPr lvl="1"/>
            <a:r>
              <a:rPr lang="en-IT" dirty="0"/>
              <a:t>Data collection</a:t>
            </a:r>
          </a:p>
          <a:p>
            <a:pPr lvl="1"/>
            <a:r>
              <a:rPr lang="en-IT" dirty="0"/>
              <a:t>Data persistence</a:t>
            </a:r>
          </a:p>
          <a:p>
            <a:pPr lvl="1"/>
            <a:r>
              <a:rPr lang="en-IT" dirty="0"/>
              <a:t>Data visualization and presentation</a:t>
            </a:r>
          </a:p>
          <a:p>
            <a:pPr lvl="1"/>
            <a:endParaRPr lang="en-IT" dirty="0"/>
          </a:p>
          <a:p>
            <a:r>
              <a:rPr lang="en-IT" dirty="0"/>
              <a:t>Additional fuctionalities </a:t>
            </a:r>
            <a:r>
              <a:rPr lang="en-IT" dirty="0">
                <a:sym typeface="Wingdings" pitchFamily="2" charset="2"/>
              </a:rPr>
              <a:t> It’s up to you! </a:t>
            </a:r>
            <a:br>
              <a:rPr lang="en-IT" dirty="0">
                <a:sym typeface="Wingdings" pitchFamily="2" charset="2"/>
              </a:rPr>
            </a:br>
            <a:r>
              <a:rPr lang="en-IT" dirty="0">
                <a:sym typeface="Wingdings" pitchFamily="2" charset="2"/>
              </a:rPr>
              <a:t>Some examples:</a:t>
            </a:r>
          </a:p>
          <a:p>
            <a:pPr lvl="1"/>
            <a:r>
              <a:rPr lang="en-IT" dirty="0">
                <a:sym typeface="Wingdings" pitchFamily="2" charset="2"/>
              </a:rPr>
              <a:t>Run some analysis on data and provide suggestions to the user</a:t>
            </a:r>
          </a:p>
          <a:p>
            <a:pPr lvl="1"/>
            <a:r>
              <a:rPr lang="en-IT" dirty="0">
                <a:sym typeface="Wingdings" pitchFamily="2" charset="2"/>
              </a:rPr>
              <a:t>Implement some literature algorithm</a:t>
            </a:r>
          </a:p>
          <a:p>
            <a:pPr lvl="1"/>
            <a:r>
              <a:rPr lang="en-IT" dirty="0"/>
              <a:t>…</a:t>
            </a:r>
          </a:p>
        </p:txBody>
      </p:sp>
      <p:pic>
        <p:nvPicPr>
          <p:cNvPr id="5" name="Graphic 4" descr="Smart Phone outline">
            <a:extLst>
              <a:ext uri="{FF2B5EF4-FFF2-40B4-BE49-F238E27FC236}">
                <a16:creationId xmlns:a16="http://schemas.microsoft.com/office/drawing/2014/main" id="{78A8D23E-0756-2147-ACC2-504D5D08A4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1265" y="2228532"/>
            <a:ext cx="2336041" cy="2336041"/>
          </a:xfrm>
          <a:prstGeom prst="rect">
            <a:avLst/>
          </a:prstGeom>
        </p:spPr>
      </p:pic>
      <p:pic>
        <p:nvPicPr>
          <p:cNvPr id="7" name="Graphic 6" descr="Internet Of Things outline">
            <a:extLst>
              <a:ext uri="{FF2B5EF4-FFF2-40B4-BE49-F238E27FC236}">
                <a16:creationId xmlns:a16="http://schemas.microsoft.com/office/drawing/2014/main" id="{ECADEE4B-11CF-4A4B-A5E4-ACAE7D850C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06344" y="2527792"/>
            <a:ext cx="1737519" cy="1737519"/>
          </a:xfrm>
          <a:prstGeom prst="rect">
            <a:avLst/>
          </a:prstGeom>
        </p:spPr>
      </p:pic>
      <p:pic>
        <p:nvPicPr>
          <p:cNvPr id="9" name="Graphic 8" descr="Ethernet outline">
            <a:extLst>
              <a:ext uri="{FF2B5EF4-FFF2-40B4-BE49-F238E27FC236}">
                <a16:creationId xmlns:a16="http://schemas.microsoft.com/office/drawing/2014/main" id="{E7678299-0C23-9D41-8D1F-9C0BD76AAC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3863" y="2863884"/>
            <a:ext cx="914400" cy="914400"/>
          </a:xfrm>
          <a:prstGeom prst="rect">
            <a:avLst/>
          </a:prstGeom>
        </p:spPr>
      </p:pic>
      <p:pic>
        <p:nvPicPr>
          <p:cNvPr id="11" name="Graphic 10" descr="Gears outline">
            <a:extLst>
              <a:ext uri="{FF2B5EF4-FFF2-40B4-BE49-F238E27FC236}">
                <a16:creationId xmlns:a16="http://schemas.microsoft.com/office/drawing/2014/main" id="{D0AA5189-336A-034D-9196-3F7957D7F26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82085" y="2939352"/>
            <a:ext cx="914400" cy="914400"/>
          </a:xfrm>
          <a:prstGeom prst="rect">
            <a:avLst/>
          </a:prstGeom>
        </p:spPr>
      </p:pic>
      <p:pic>
        <p:nvPicPr>
          <p:cNvPr id="12" name="Picture 11">
            <a:extLst>
              <a:ext uri="{FF2B5EF4-FFF2-40B4-BE49-F238E27FC236}">
                <a16:creationId xmlns:a16="http://schemas.microsoft.com/office/drawing/2014/main" id="{F9970AB4-79AF-DB44-BC6E-1792D58874FE}"/>
              </a:ext>
            </a:extLst>
          </p:cNvPr>
          <p:cNvPicPr>
            <a:picLocks noChangeAspect="1"/>
          </p:cNvPicPr>
          <p:nvPr/>
        </p:nvPicPr>
        <p:blipFill>
          <a:blip r:embed="rId11"/>
          <a:stretch>
            <a:fillRect/>
          </a:stretch>
        </p:blipFill>
        <p:spPr>
          <a:xfrm>
            <a:off x="8532206" y="4297379"/>
            <a:ext cx="1422400" cy="1422400"/>
          </a:xfrm>
          <a:prstGeom prst="rect">
            <a:avLst/>
          </a:prstGeom>
        </p:spPr>
      </p:pic>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50</a:t>
            </a:fld>
            <a:endParaRPr lang="en-GB" dirty="0"/>
          </a:p>
        </p:txBody>
      </p:sp>
    </p:spTree>
    <p:extLst>
      <p:ext uri="{BB962C8B-B14F-4D97-AF65-F5344CB8AC3E}">
        <p14:creationId xmlns:p14="http://schemas.microsoft.com/office/powerpoint/2010/main" val="26068311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Grading</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normAutofit/>
          </a:bodyPr>
          <a:lstStyle/>
          <a:p>
            <a:r>
              <a:rPr lang="en-IT" dirty="0"/>
              <a:t>W</a:t>
            </a:r>
            <a:r>
              <a:rPr lang="en-GB" dirty="0"/>
              <a:t>ha</a:t>
            </a:r>
            <a:r>
              <a:rPr lang="en-IT" dirty="0"/>
              <a:t>t are the grading criteria</a:t>
            </a:r>
          </a:p>
          <a:p>
            <a:pPr lvl="1"/>
            <a:r>
              <a:rPr lang="en-IT" dirty="0"/>
              <a:t>Originality of the additional feature</a:t>
            </a:r>
          </a:p>
          <a:p>
            <a:pPr lvl="1"/>
            <a:r>
              <a:rPr lang="en-IT" dirty="0"/>
              <a:t>Quality of teamwork </a:t>
            </a:r>
          </a:p>
          <a:p>
            <a:pPr lvl="1"/>
            <a:r>
              <a:rPr lang="en-IT" dirty="0"/>
              <a:t>Compliance to core functionalities</a:t>
            </a:r>
          </a:p>
          <a:p>
            <a:pPr marL="0" indent="0">
              <a:buNone/>
            </a:pPr>
            <a:endParaRPr lang="en-IT" dirty="0"/>
          </a:p>
          <a:p>
            <a:r>
              <a:rPr lang="en-IT" dirty="0"/>
              <a:t>The max grade is 32/30 (31 or 32 = 30L)</a:t>
            </a:r>
          </a:p>
          <a:p>
            <a:endParaRPr lang="en-IT" dirty="0"/>
          </a:p>
          <a:p>
            <a:r>
              <a:rPr lang="en-IT" dirty="0"/>
              <a:t>How the grade is split?</a:t>
            </a:r>
          </a:p>
          <a:p>
            <a:pPr lvl="1"/>
            <a:r>
              <a:rPr lang="en-IT" dirty="0"/>
              <a:t>20 points: core functionalities</a:t>
            </a:r>
          </a:p>
          <a:p>
            <a:pPr lvl="1"/>
            <a:r>
              <a:rPr lang="en-IT" dirty="0"/>
              <a:t>8 points: additional app functionalities</a:t>
            </a:r>
          </a:p>
          <a:p>
            <a:pPr lvl="1"/>
            <a:r>
              <a:rPr lang="en-IT" dirty="0"/>
              <a:t>4 points: teamwork quality</a:t>
            </a:r>
          </a:p>
        </p:txBody>
      </p:sp>
      <p:graphicFrame>
        <p:nvGraphicFramePr>
          <p:cNvPr id="4" name="Chart 3">
            <a:extLst>
              <a:ext uri="{FF2B5EF4-FFF2-40B4-BE49-F238E27FC236}">
                <a16:creationId xmlns:a16="http://schemas.microsoft.com/office/drawing/2014/main" id="{2DB37CC9-83F2-9D40-9D73-29E50E4A90FF}"/>
              </a:ext>
            </a:extLst>
          </p:cNvPr>
          <p:cNvGraphicFramePr/>
          <p:nvPr>
            <p:extLst>
              <p:ext uri="{D42A27DB-BD31-4B8C-83A1-F6EECF244321}">
                <p14:modId xmlns:p14="http://schemas.microsoft.com/office/powerpoint/2010/main" val="3684840323"/>
              </p:ext>
            </p:extLst>
          </p:nvPr>
        </p:nvGraphicFramePr>
        <p:xfrm>
          <a:off x="6373504" y="1361168"/>
          <a:ext cx="5527344" cy="4858202"/>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a:extLst>
              <a:ext uri="{FF2B5EF4-FFF2-40B4-BE49-F238E27FC236}">
                <a16:creationId xmlns:a16="http://schemas.microsoft.com/office/drawing/2014/main" id="{1DF51094-64B1-C544-B8D7-90029F9E4D63}"/>
              </a:ext>
            </a:extLst>
          </p:cNvPr>
          <p:cNvSpPr>
            <a:spLocks noGrp="1"/>
          </p:cNvSpPr>
          <p:nvPr>
            <p:ph type="sldNum" sz="quarter" idx="12"/>
          </p:nvPr>
        </p:nvSpPr>
        <p:spPr/>
        <p:txBody>
          <a:bodyPr/>
          <a:lstStyle/>
          <a:p>
            <a:fld id="{31DE2C5B-556E-47B8-A792-024C2FCA4ACC}" type="slidenum">
              <a:rPr lang="en-GB" smtClean="0"/>
              <a:t>51</a:t>
            </a:fld>
            <a:endParaRPr lang="en-GB" dirty="0"/>
          </a:p>
        </p:txBody>
      </p:sp>
    </p:spTree>
    <p:extLst>
      <p:ext uri="{BB962C8B-B14F-4D97-AF65-F5344CB8AC3E}">
        <p14:creationId xmlns:p14="http://schemas.microsoft.com/office/powerpoint/2010/main" val="1812789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The gold standard: Version control systems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237341"/>
          </a:xfrm>
        </p:spPr>
        <p:txBody>
          <a:bodyPr>
            <a:normAutofit lnSpcReduction="10000"/>
          </a:bodyPr>
          <a:lstStyle/>
          <a:p>
            <a:r>
              <a:rPr lang="en-IT" dirty="0"/>
              <a:t>The gold standard to deal with this issue is to use a version control system (VCS)</a:t>
            </a:r>
          </a:p>
          <a:p>
            <a:endParaRPr lang="en-IT" dirty="0"/>
          </a:p>
          <a:p>
            <a:r>
              <a:rPr lang="en-IT" dirty="0"/>
              <a:t>VCS are softwares that allow to </a:t>
            </a:r>
          </a:p>
          <a:p>
            <a:pPr lvl="1"/>
            <a:r>
              <a:rPr lang="en-IT" dirty="0"/>
              <a:t>track the code “history”</a:t>
            </a:r>
          </a:p>
          <a:p>
            <a:pPr lvl="1"/>
            <a:r>
              <a:rPr lang="en-GB" dirty="0"/>
              <a:t>w</a:t>
            </a:r>
            <a:r>
              <a:rPr lang="en-IT" dirty="0"/>
              <a:t>ork together on the same code</a:t>
            </a:r>
          </a:p>
          <a:p>
            <a:pPr lvl="1"/>
            <a:r>
              <a:rPr lang="en-GB" dirty="0"/>
              <a:t>j</a:t>
            </a:r>
            <a:r>
              <a:rPr lang="en-IT" dirty="0"/>
              <a:t>ump between code versions </a:t>
            </a:r>
          </a:p>
          <a:p>
            <a:pPr lvl="1"/>
            <a:r>
              <a:rPr lang="en-GB" dirty="0"/>
              <a:t>fix bugs efficiently </a:t>
            </a:r>
          </a:p>
          <a:p>
            <a:pPr lvl="1"/>
            <a:r>
              <a:rPr lang="en-GB" dirty="0"/>
              <a:t>…</a:t>
            </a:r>
          </a:p>
          <a:p>
            <a:pPr lvl="1"/>
            <a:endParaRPr lang="en-GB" dirty="0"/>
          </a:p>
          <a:p>
            <a:r>
              <a:rPr lang="en-GB" dirty="0"/>
              <a:t>Everything (code changes, contributors, deltas,…) is stored in a dedicated repository</a:t>
            </a:r>
          </a:p>
          <a:p>
            <a:endParaRPr lang="en-GB" dirty="0"/>
          </a:p>
          <a:p>
            <a:r>
              <a:rPr lang="en-GB" dirty="0"/>
              <a:t>A repository can be stored locally or remotely (in remote repository databases) and connected to the code contributor machine</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639" y="2122758"/>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9578164" y="3605602"/>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sp>
        <p:nvSpPr>
          <p:cNvPr id="4" name="Slide Number Placeholder 3">
            <a:extLst>
              <a:ext uri="{FF2B5EF4-FFF2-40B4-BE49-F238E27FC236}">
                <a16:creationId xmlns:a16="http://schemas.microsoft.com/office/drawing/2014/main" id="{8B022FA7-0A92-F147-A98F-5DC0FA62BA4A}"/>
              </a:ext>
            </a:extLst>
          </p:cNvPr>
          <p:cNvSpPr>
            <a:spLocks noGrp="1"/>
          </p:cNvSpPr>
          <p:nvPr>
            <p:ph type="sldNum" sz="quarter" idx="12"/>
          </p:nvPr>
        </p:nvSpPr>
        <p:spPr/>
        <p:txBody>
          <a:bodyPr/>
          <a:lstStyle/>
          <a:p>
            <a:fld id="{31DE2C5B-556E-47B8-A792-024C2FCA4ACC}" type="slidenum">
              <a:rPr lang="en-GB" smtClean="0"/>
              <a:t>6</a:t>
            </a:fld>
            <a:endParaRPr lang="en-GB" dirty="0"/>
          </a:p>
        </p:txBody>
      </p:sp>
    </p:spTree>
    <p:extLst>
      <p:ext uri="{BB962C8B-B14F-4D97-AF65-F5344CB8AC3E}">
        <p14:creationId xmlns:p14="http://schemas.microsoft.com/office/powerpoint/2010/main" val="94204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85000" lnSpcReduction="20000"/>
          </a:bodyPr>
          <a:lstStyle/>
          <a:p>
            <a:pPr lvl="1"/>
            <a:endParaRPr lang="en-GB" dirty="0"/>
          </a:p>
          <a:p>
            <a:r>
              <a:rPr lang="en-GB" dirty="0"/>
              <a:t>The most popular VCS is GIT. Created by Linus Torvalds in 2005, it is a free, open source, fast, and scalable solution.</a:t>
            </a:r>
          </a:p>
          <a:p>
            <a:pPr lvl="1"/>
            <a:r>
              <a:rPr lang="en-GB" dirty="0"/>
              <a:t>We will use GIT in this course</a:t>
            </a:r>
          </a:p>
          <a:p>
            <a:pPr lvl="1"/>
            <a:endParaRPr lang="en-IT" dirty="0"/>
          </a:p>
          <a:p>
            <a:r>
              <a:rPr lang="en-IT" dirty="0"/>
              <a:t>GIT can be used via</a:t>
            </a:r>
          </a:p>
          <a:p>
            <a:pPr lvl="1"/>
            <a:r>
              <a:rPr lang="en-IT" dirty="0"/>
              <a:t>Fancy Graphical User Interface (GUI)</a:t>
            </a:r>
          </a:p>
          <a:p>
            <a:pPr lvl="1"/>
            <a:r>
              <a:rPr lang="en-IT" dirty="0"/>
              <a:t>Old-school terminal command line</a:t>
            </a:r>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r>
              <a:rPr lang="en-IT" dirty="0"/>
              <a:t>In this course we will use the command line. Why?</a:t>
            </a:r>
          </a:p>
          <a:p>
            <a:pPr lvl="1"/>
            <a:r>
              <a:rPr lang="en-IT" dirty="0"/>
              <a:t>GUI have limitations </a:t>
            </a:r>
          </a:p>
          <a:p>
            <a:pPr lvl="1"/>
            <a:r>
              <a:rPr lang="en-IT" dirty="0"/>
              <a:t>GUI tools are not always available (e.g., remote servers)</a:t>
            </a:r>
          </a:p>
        </p:txBody>
      </p:sp>
      <p:pic>
        <p:nvPicPr>
          <p:cNvPr id="5" name="Picture 4">
            <a:extLst>
              <a:ext uri="{FF2B5EF4-FFF2-40B4-BE49-F238E27FC236}">
                <a16:creationId xmlns:a16="http://schemas.microsoft.com/office/drawing/2014/main" id="{62299DFF-27F7-F341-BCD5-E7D2FABB29D4}"/>
              </a:ext>
            </a:extLst>
          </p:cNvPr>
          <p:cNvPicPr>
            <a:picLocks noChangeAspect="1"/>
          </p:cNvPicPr>
          <p:nvPr/>
        </p:nvPicPr>
        <p:blipFill>
          <a:blip r:embed="rId3"/>
          <a:stretch>
            <a:fillRect/>
          </a:stretch>
        </p:blipFill>
        <p:spPr>
          <a:xfrm>
            <a:off x="6528487" y="2509383"/>
            <a:ext cx="4502222" cy="2743200"/>
          </a:xfrm>
          <a:prstGeom prst="rect">
            <a:avLst/>
          </a:prstGeom>
        </p:spPr>
      </p:pic>
      <p:cxnSp>
        <p:nvCxnSpPr>
          <p:cNvPr id="7" name="Straight Arrow Connector 6">
            <a:extLst>
              <a:ext uri="{FF2B5EF4-FFF2-40B4-BE49-F238E27FC236}">
                <a16:creationId xmlns:a16="http://schemas.microsoft.com/office/drawing/2014/main" id="{7E5F4C34-70FB-3A4E-9C6B-4B072D0F3FE7}"/>
              </a:ext>
            </a:extLst>
          </p:cNvPr>
          <p:cNvCxnSpPr>
            <a:cxnSpLocks/>
          </p:cNvCxnSpPr>
          <p:nvPr/>
        </p:nvCxnSpPr>
        <p:spPr>
          <a:xfrm>
            <a:off x="4880919" y="3101546"/>
            <a:ext cx="12314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41AEA88F-BB46-8349-A979-5DD49C1F38B3}"/>
              </a:ext>
            </a:extLst>
          </p:cNvPr>
          <p:cNvPicPr>
            <a:picLocks noChangeAspect="1"/>
          </p:cNvPicPr>
          <p:nvPr/>
        </p:nvPicPr>
        <p:blipFill>
          <a:blip r:embed="rId4"/>
          <a:stretch>
            <a:fillRect/>
          </a:stretch>
        </p:blipFill>
        <p:spPr>
          <a:xfrm>
            <a:off x="1868458" y="3632886"/>
            <a:ext cx="3012461" cy="1708409"/>
          </a:xfrm>
          <a:prstGeom prst="rect">
            <a:avLst/>
          </a:prstGeom>
        </p:spPr>
      </p:pic>
      <p:cxnSp>
        <p:nvCxnSpPr>
          <p:cNvPr id="10" name="Straight Arrow Connector 9">
            <a:extLst>
              <a:ext uri="{FF2B5EF4-FFF2-40B4-BE49-F238E27FC236}">
                <a16:creationId xmlns:a16="http://schemas.microsoft.com/office/drawing/2014/main" id="{3B669598-026D-1144-BD88-CA09223289B1}"/>
              </a:ext>
            </a:extLst>
          </p:cNvPr>
          <p:cNvCxnSpPr>
            <a:cxnSpLocks/>
          </p:cNvCxnSpPr>
          <p:nvPr/>
        </p:nvCxnSpPr>
        <p:spPr>
          <a:xfrm>
            <a:off x="1450314" y="3558101"/>
            <a:ext cx="210065" cy="4467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5" name="Picture 2">
            <a:extLst>
              <a:ext uri="{FF2B5EF4-FFF2-40B4-BE49-F238E27FC236}">
                <a16:creationId xmlns:a16="http://schemas.microsoft.com/office/drawing/2014/main" id="{2C42F09F-58BB-3244-AAF9-B3E813E874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3564" y="209198"/>
            <a:ext cx="1484871" cy="62063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2390E86-D28C-A54E-8D16-6615623414D9}"/>
              </a:ext>
            </a:extLst>
          </p:cNvPr>
          <p:cNvSpPr>
            <a:spLocks noGrp="1"/>
          </p:cNvSpPr>
          <p:nvPr>
            <p:ph type="sldNum" sz="quarter" idx="12"/>
          </p:nvPr>
        </p:nvSpPr>
        <p:spPr/>
        <p:txBody>
          <a:bodyPr/>
          <a:lstStyle/>
          <a:p>
            <a:fld id="{31DE2C5B-556E-47B8-A792-024C2FCA4ACC}" type="slidenum">
              <a:rPr lang="en-GB" smtClean="0"/>
              <a:t>7</a:t>
            </a:fld>
            <a:endParaRPr lang="en-GB" dirty="0"/>
          </a:p>
        </p:txBody>
      </p:sp>
    </p:spTree>
    <p:extLst>
      <p:ext uri="{BB962C8B-B14F-4D97-AF65-F5344CB8AC3E}">
        <p14:creationId xmlns:p14="http://schemas.microsoft.com/office/powerpoint/2010/main" val="857742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sp>
        <p:nvSpPr>
          <p:cNvPr id="13" name="Content Placeholder 2">
            <a:extLst>
              <a:ext uri="{FF2B5EF4-FFF2-40B4-BE49-F238E27FC236}">
                <a16:creationId xmlns:a16="http://schemas.microsoft.com/office/drawing/2014/main" id="{CED29646-D049-0846-8E9D-FDBF67D75579}"/>
              </a:ext>
            </a:extLst>
          </p:cNvPr>
          <p:cNvSpPr>
            <a:spLocks noGrp="1"/>
          </p:cNvSpPr>
          <p:nvPr>
            <p:ph idx="1"/>
          </p:nvPr>
        </p:nvSpPr>
        <p:spPr>
          <a:xfrm>
            <a:off x="267534" y="5585890"/>
            <a:ext cx="11368314" cy="1110184"/>
          </a:xfrm>
        </p:spPr>
        <p:txBody>
          <a:bodyPr>
            <a:normAutofit lnSpcReduction="10000"/>
          </a:bodyPr>
          <a:lstStyle/>
          <a:p>
            <a:r>
              <a:rPr lang="en-IT" b="1" dirty="0"/>
              <a:t>Working directory</a:t>
            </a:r>
            <a:r>
              <a:rPr lang="en-IT" dirty="0"/>
              <a:t>: where the code is.</a:t>
            </a:r>
          </a:p>
          <a:p>
            <a:r>
              <a:rPr lang="en-IT" b="1" dirty="0"/>
              <a:t>Staging area</a:t>
            </a:r>
            <a:r>
              <a:rPr lang="en-IT" dirty="0"/>
              <a:t>: where you put the “new code” that you want to become the next code version. </a:t>
            </a:r>
          </a:p>
        </p:txBody>
      </p:sp>
      <p:pic>
        <p:nvPicPr>
          <p:cNvPr id="8" name="Graphic 7" descr="Database outline">
            <a:extLst>
              <a:ext uri="{FF2B5EF4-FFF2-40B4-BE49-F238E27FC236}">
                <a16:creationId xmlns:a16="http://schemas.microsoft.com/office/drawing/2014/main" id="{637E40E8-44D7-5640-B7DD-53D1C2CD9E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11" name="Rectangle 10">
            <a:extLst>
              <a:ext uri="{FF2B5EF4-FFF2-40B4-BE49-F238E27FC236}">
                <a16:creationId xmlns:a16="http://schemas.microsoft.com/office/drawing/2014/main" id="{5A858635-E6DD-DE4C-84DA-96E7948E3D68}"/>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12" name="Graphic 11" descr="Open folder outline">
            <a:extLst>
              <a:ext uri="{FF2B5EF4-FFF2-40B4-BE49-F238E27FC236}">
                <a16:creationId xmlns:a16="http://schemas.microsoft.com/office/drawing/2014/main" id="{CB721FE9-4969-394C-A234-730CEE55FA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4" name="Rectangle 13">
            <a:extLst>
              <a:ext uri="{FF2B5EF4-FFF2-40B4-BE49-F238E27FC236}">
                <a16:creationId xmlns:a16="http://schemas.microsoft.com/office/drawing/2014/main" id="{A2EEB155-13A6-F142-8D4B-1BDFCDAD168E}"/>
              </a:ext>
            </a:extLst>
          </p:cNvPr>
          <p:cNvSpPr/>
          <p:nvPr/>
        </p:nvSpPr>
        <p:spPr>
          <a:xfrm>
            <a:off x="1410628" y="3780097"/>
            <a:ext cx="2110386" cy="369332"/>
          </a:xfrm>
          <a:prstGeom prst="rect">
            <a:avLst/>
          </a:prstGeom>
        </p:spPr>
        <p:txBody>
          <a:bodyPr wrap="none">
            <a:spAutoFit/>
          </a:bodyPr>
          <a:lstStyle/>
          <a:p>
            <a:pPr algn="ctr"/>
            <a:r>
              <a:rPr lang="en-GB" b="1" dirty="0">
                <a:latin typeface="Palatino Linotype" panose="02040502050505030304" pitchFamily="18" charset="0"/>
              </a:rPr>
              <a:t>Working directory</a:t>
            </a:r>
          </a:p>
        </p:txBody>
      </p:sp>
      <p:sp>
        <p:nvSpPr>
          <p:cNvPr id="15" name="Oval 14">
            <a:extLst>
              <a:ext uri="{FF2B5EF4-FFF2-40B4-BE49-F238E27FC236}">
                <a16:creationId xmlns:a16="http://schemas.microsoft.com/office/drawing/2014/main" id="{A74667ED-8F6A-A047-9D1A-752F62B9E51C}"/>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6" name="Rectangle 15">
            <a:extLst>
              <a:ext uri="{FF2B5EF4-FFF2-40B4-BE49-F238E27FC236}">
                <a16:creationId xmlns:a16="http://schemas.microsoft.com/office/drawing/2014/main" id="{049BFD17-28FA-B849-A65A-CB0EC248021D}"/>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sp>
        <p:nvSpPr>
          <p:cNvPr id="3" name="Slide Number Placeholder 2">
            <a:extLst>
              <a:ext uri="{FF2B5EF4-FFF2-40B4-BE49-F238E27FC236}">
                <a16:creationId xmlns:a16="http://schemas.microsoft.com/office/drawing/2014/main" id="{3A9AF5B1-FAFB-824D-A33C-9A829233B204}"/>
              </a:ext>
            </a:extLst>
          </p:cNvPr>
          <p:cNvSpPr>
            <a:spLocks noGrp="1"/>
          </p:cNvSpPr>
          <p:nvPr>
            <p:ph type="sldNum" sz="quarter" idx="12"/>
          </p:nvPr>
        </p:nvSpPr>
        <p:spPr/>
        <p:txBody>
          <a:bodyPr/>
          <a:lstStyle/>
          <a:p>
            <a:fld id="{31DE2C5B-556E-47B8-A792-024C2FCA4ACC}" type="slidenum">
              <a:rPr lang="en-GB" smtClean="0"/>
              <a:t>8</a:t>
            </a:fld>
            <a:endParaRPr lang="en-GB" dirty="0"/>
          </a:p>
        </p:txBody>
      </p:sp>
    </p:spTree>
    <p:extLst>
      <p:ext uri="{BB962C8B-B14F-4D97-AF65-F5344CB8AC3E}">
        <p14:creationId xmlns:p14="http://schemas.microsoft.com/office/powerpoint/2010/main" val="3856002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033378" y="3780097"/>
            <a:ext cx="2864887"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(with some modifications)</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dirty="0"/>
              <a:t>While you are working, you may decide that the code reached a state that you want to record (might be a new feature, a new release of the code, a bug fix, …)</a:t>
            </a:r>
          </a:p>
        </p:txBody>
      </p:sp>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7" name="Graphic 16" descr="Badge Follow outline">
            <a:extLst>
              <a:ext uri="{FF2B5EF4-FFF2-40B4-BE49-F238E27FC236}">
                <a16:creationId xmlns:a16="http://schemas.microsoft.com/office/drawing/2014/main" id="{6B902D7D-0DFC-1044-865F-7F8F6368EA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0757" y="2230030"/>
            <a:ext cx="457200" cy="457200"/>
          </a:xfrm>
          <a:prstGeom prst="rect">
            <a:avLst/>
          </a:prstGeom>
        </p:spPr>
      </p:pic>
      <p:sp>
        <p:nvSpPr>
          <p:cNvPr id="4" name="Slide Number Placeholder 3">
            <a:extLst>
              <a:ext uri="{FF2B5EF4-FFF2-40B4-BE49-F238E27FC236}">
                <a16:creationId xmlns:a16="http://schemas.microsoft.com/office/drawing/2014/main" id="{C79FC9A0-1859-D543-9AF8-94D9C1D2623B}"/>
              </a:ext>
            </a:extLst>
          </p:cNvPr>
          <p:cNvSpPr>
            <a:spLocks noGrp="1"/>
          </p:cNvSpPr>
          <p:nvPr>
            <p:ph type="sldNum" sz="quarter" idx="12"/>
          </p:nvPr>
        </p:nvSpPr>
        <p:spPr/>
        <p:txBody>
          <a:bodyPr/>
          <a:lstStyle/>
          <a:p>
            <a:fld id="{31DE2C5B-556E-47B8-A792-024C2FCA4ACC}" type="slidenum">
              <a:rPr lang="en-GB" smtClean="0"/>
              <a:t>9</a:t>
            </a:fld>
            <a:endParaRPr lang="en-GB" dirty="0"/>
          </a:p>
        </p:txBody>
      </p:sp>
    </p:spTree>
    <p:extLst>
      <p:ext uri="{BB962C8B-B14F-4D97-AF65-F5344CB8AC3E}">
        <p14:creationId xmlns:p14="http://schemas.microsoft.com/office/powerpoint/2010/main" val="217594167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7043</TotalTime>
  <Words>3021</Words>
  <Application>Microsoft Macintosh PowerPoint</Application>
  <PresentationFormat>Widescreen</PresentationFormat>
  <Paragraphs>666</Paragraphs>
  <Slides>51</Slides>
  <Notes>43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Arial</vt:lpstr>
      <vt:lpstr>Calibri</vt:lpstr>
      <vt:lpstr>Courier</vt:lpstr>
      <vt:lpstr>Courier New</vt:lpstr>
      <vt:lpstr>Palatino Linotype</vt:lpstr>
      <vt:lpstr>Times New Roman</vt:lpstr>
      <vt:lpstr>Wingdings</vt:lpstr>
      <vt:lpstr>Tema di Office</vt:lpstr>
      <vt:lpstr>Giacomo Cappon</vt:lpstr>
      <vt:lpstr>Outline</vt:lpstr>
      <vt:lpstr>New features means new code</vt:lpstr>
      <vt:lpstr>Dealing with code versions: The naïve solution</vt:lpstr>
      <vt:lpstr>Problems of the “multiple folders” approach</vt:lpstr>
      <vt:lpstr>The gold standard: Version control systems</vt:lpstr>
      <vt:lpstr>PowerPoint Presentation</vt:lpstr>
      <vt:lpstr>GIT workflow</vt:lpstr>
      <vt:lpstr>GIT workflow</vt:lpstr>
      <vt:lpstr>GIT workflow</vt:lpstr>
      <vt:lpstr>GIT workflow</vt:lpstr>
      <vt:lpstr>GIT workflow</vt:lpstr>
      <vt:lpstr>Outline</vt:lpstr>
      <vt:lpstr>Getting started – Our case of study</vt:lpstr>
      <vt:lpstr>Step 1: Create folder and file </vt:lpstr>
      <vt:lpstr>Step 2: Create a new repository</vt:lpstr>
      <vt:lpstr>Step 3: Track the file history</vt:lpstr>
      <vt:lpstr>Step 4: Commit the file</vt:lpstr>
      <vt:lpstr>Step 5: Check the new history</vt:lpstr>
      <vt:lpstr>Step 6: Make, check and commit modifications </vt:lpstr>
      <vt:lpstr>More features: stash and reset</vt:lpstr>
      <vt:lpstr>Outline</vt:lpstr>
      <vt:lpstr>GIT core: The working tree</vt:lpstr>
      <vt:lpstr>GIT core: The working tree</vt:lpstr>
      <vt:lpstr>Moving through the working tree</vt:lpstr>
      <vt:lpstr>Branching </vt:lpstr>
      <vt:lpstr>Create new branches </vt:lpstr>
      <vt:lpstr>Navigate between branches</vt:lpstr>
      <vt:lpstr>Merging branches</vt:lpstr>
      <vt:lpstr>Merging branches</vt:lpstr>
      <vt:lpstr>Steps to reproduce Scenario 1</vt:lpstr>
      <vt:lpstr>Managing scenario 2</vt:lpstr>
      <vt:lpstr>Managing scenario 2</vt:lpstr>
      <vt:lpstr>Managing scenario 2</vt:lpstr>
      <vt:lpstr>Steps to reproduce Scenario 2</vt:lpstr>
      <vt:lpstr>Outline</vt:lpstr>
      <vt:lpstr>Remote repositories</vt:lpstr>
      <vt:lpstr>Step 1: Setup a remote repository</vt:lpstr>
      <vt:lpstr>Step 1: Setup a remote repository</vt:lpstr>
      <vt:lpstr>Step 2: Connect the local repository</vt:lpstr>
      <vt:lpstr>Interacting with the remote repository</vt:lpstr>
      <vt:lpstr>Best practices</vt:lpstr>
      <vt:lpstr>Many more things…</vt:lpstr>
      <vt:lpstr>Outline</vt:lpstr>
      <vt:lpstr>Homework</vt:lpstr>
      <vt:lpstr>Outline</vt:lpstr>
      <vt:lpstr>Resources</vt:lpstr>
      <vt:lpstr>Outline</vt:lpstr>
      <vt:lpstr>What’s the spirit here</vt:lpstr>
      <vt:lpstr>Project structure</vt:lpstr>
      <vt:lpstr>Grading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Martina</dc:creator>
  <cp:lastModifiedBy>Cappon Giacomo</cp:lastModifiedBy>
  <cp:revision>88</cp:revision>
  <dcterms:created xsi:type="dcterms:W3CDTF">2021-07-19T09:08:13Z</dcterms:created>
  <dcterms:modified xsi:type="dcterms:W3CDTF">2022-02-21T09:26:37Z</dcterms:modified>
</cp:coreProperties>
</file>